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319" r:id="rId2"/>
    <p:sldId id="320" r:id="rId3"/>
    <p:sldId id="322" r:id="rId4"/>
    <p:sldId id="323" r:id="rId5"/>
    <p:sldId id="324" r:id="rId6"/>
    <p:sldId id="325" r:id="rId7"/>
    <p:sldId id="326" r:id="rId8"/>
    <p:sldId id="327" r:id="rId9"/>
    <p:sldId id="332" r:id="rId10"/>
    <p:sldId id="328" r:id="rId11"/>
    <p:sldId id="334" r:id="rId12"/>
    <p:sldId id="335" r:id="rId13"/>
    <p:sldId id="336" r:id="rId14"/>
    <p:sldId id="337" r:id="rId15"/>
    <p:sldId id="339" r:id="rId16"/>
    <p:sldId id="338" r:id="rId17"/>
    <p:sldId id="340" r:id="rId18"/>
    <p:sldId id="341" r:id="rId19"/>
    <p:sldId id="342" r:id="rId20"/>
    <p:sldId id="344" r:id="rId21"/>
    <p:sldId id="345" r:id="rId22"/>
    <p:sldId id="346" r:id="rId23"/>
    <p:sldId id="347" r:id="rId24"/>
    <p:sldId id="348" r:id="rId25"/>
    <p:sldId id="349" r:id="rId26"/>
    <p:sldId id="351" r:id="rId27"/>
    <p:sldId id="352" r:id="rId28"/>
    <p:sldId id="353" r:id="rId29"/>
    <p:sldId id="355" r:id="rId30"/>
    <p:sldId id="356" r:id="rId31"/>
    <p:sldId id="357" r:id="rId32"/>
    <p:sldId id="358" r:id="rId33"/>
    <p:sldId id="362" r:id="rId34"/>
    <p:sldId id="359" r:id="rId35"/>
    <p:sldId id="363" r:id="rId36"/>
    <p:sldId id="292" r:id="rId3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E6666"/>
    <a:srgbClr val="0000FF"/>
    <a:srgbClr val="FFFF99"/>
    <a:srgbClr val="FF0000"/>
    <a:srgbClr val="0066FF"/>
    <a:srgbClr val="FF811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12" autoAdjust="0"/>
    <p:restoredTop sz="91892" autoAdjust="0"/>
  </p:normalViewPr>
  <p:slideViewPr>
    <p:cSldViewPr snapToGrid="0">
      <p:cViewPr>
        <p:scale>
          <a:sx n="60" d="100"/>
          <a:sy n="60" d="100"/>
        </p:scale>
        <p:origin x="-1032" y="-3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64"/>
    </p:cViewPr>
  </p:sorter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0" name="직각 삼각형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제목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grpSp>
        <p:nvGrpSpPr>
          <p:cNvPr id="2" name="그룹 1"/>
          <p:cNvGrpSpPr/>
          <p:nvPr/>
        </p:nvGrpSpPr>
        <p:grpSpPr>
          <a:xfrm>
            <a:off x="-3765" y="4953000"/>
            <a:ext cx="9147765" cy="1912088"/>
            <a:chOff x="-3765" y="4832896"/>
            <a:chExt cx="9147765" cy="2032192"/>
          </a:xfrm>
        </p:grpSpPr>
        <p:sp>
          <p:nvSpPr>
            <p:cNvPr id="7" name="자유형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자유형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자유형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직선 연결선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날짜 개체 틀 29"/>
          <p:cNvSpPr>
            <a:spLocks noGrp="1"/>
          </p:cNvSpPr>
          <p:nvPr>
            <p:ph type="dt" sz="half" idx="10"/>
          </p:nvPr>
        </p:nvSpPr>
        <p:spPr/>
        <p:txBody>
          <a:bodyPr/>
          <a:lstStyle>
            <a:lvl1pPr>
              <a:defRPr>
                <a:solidFill>
                  <a:srgbClr val="FFFFFF"/>
                </a:solidFill>
              </a:defRPr>
            </a:lvl1pPr>
            <a:extLst/>
          </a:lstStyle>
          <a:p>
            <a:pPr>
              <a:defRPr/>
            </a:pPr>
            <a:endParaRPr lang="ja-JP" altLang="ja-JP"/>
          </a:p>
        </p:txBody>
      </p:sp>
      <p:sp>
        <p:nvSpPr>
          <p:cNvPr id="19" name="바닥글 개체 틀 18"/>
          <p:cNvSpPr>
            <a:spLocks noGrp="1"/>
          </p:cNvSpPr>
          <p:nvPr>
            <p:ph type="ftr" sz="quarter" idx="11"/>
          </p:nvPr>
        </p:nvSpPr>
        <p:spPr/>
        <p:txBody>
          <a:bodyPr/>
          <a:lstStyle>
            <a:lvl1pPr>
              <a:defRPr>
                <a:solidFill>
                  <a:schemeClr val="accent1">
                    <a:tint val="20000"/>
                  </a:schemeClr>
                </a:solidFill>
              </a:defRPr>
            </a:lvl1pPr>
            <a:extLst/>
          </a:lstStyle>
          <a:p>
            <a:pPr>
              <a:defRPr/>
            </a:pPr>
            <a:endParaRPr lang="ja-JP" altLang="ja-JP"/>
          </a:p>
        </p:txBody>
      </p:sp>
      <p:sp>
        <p:nvSpPr>
          <p:cNvPr id="27" name="슬라이드 번호 개체 틀 26"/>
          <p:cNvSpPr>
            <a:spLocks noGrp="1"/>
          </p:cNvSpPr>
          <p:nvPr>
            <p:ph type="sldNum" sz="quarter" idx="12"/>
          </p:nvPr>
        </p:nvSpPr>
        <p:spPr/>
        <p:txBody>
          <a:bodyPr/>
          <a:lstStyle>
            <a:lvl1pPr>
              <a:defRPr>
                <a:solidFill>
                  <a:srgbClr val="FFFFFF"/>
                </a:solidFill>
              </a:defRPr>
            </a:lvl1pPr>
            <a:extLst/>
          </a:lstStyle>
          <a:p>
            <a:pPr>
              <a:defRPr/>
            </a:pPr>
            <a:endParaRPr lang="ja-JP"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481329"/>
            <a:ext cx="8229600" cy="4386071"/>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pPr>
              <a:defRPr/>
            </a:pPr>
            <a:endParaRPr lang="ja-JP" altLang="ja-JP"/>
          </a:p>
        </p:txBody>
      </p:sp>
      <p:sp>
        <p:nvSpPr>
          <p:cNvPr id="5" name="바닥글 개체 틀 4"/>
          <p:cNvSpPr>
            <a:spLocks noGrp="1"/>
          </p:cNvSpPr>
          <p:nvPr>
            <p:ph type="ftr" sz="quarter" idx="11"/>
          </p:nvPr>
        </p:nvSpPr>
        <p:spPr/>
        <p:txBody>
          <a:bodyPr/>
          <a:lstStyle>
            <a:extLst/>
          </a:lstStyle>
          <a:p>
            <a:pPr>
              <a:defRPr/>
            </a:pPr>
            <a:endParaRPr lang="ja-JP" altLang="ja-JP"/>
          </a:p>
        </p:txBody>
      </p:sp>
      <p:sp>
        <p:nvSpPr>
          <p:cNvPr id="6" name="슬라이드 번호 개체 틀 5"/>
          <p:cNvSpPr>
            <a:spLocks noGrp="1"/>
          </p:cNvSpPr>
          <p:nvPr>
            <p:ph type="sldNum" sz="quarter" idx="12"/>
          </p:nvPr>
        </p:nvSpPr>
        <p:spPr/>
        <p:txBody>
          <a:bodyPr/>
          <a:lstStyle>
            <a:extLst/>
          </a:lstStyle>
          <a:p>
            <a:pPr>
              <a:defRPr/>
            </a:pPr>
            <a:endParaRPr lang="ja-JP"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44013" y="274640"/>
            <a:ext cx="1777470" cy="5592761"/>
          </a:xfrm>
        </p:spPr>
        <p:txBody>
          <a:bodyPr vert="eaVe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41"/>
            <a:ext cx="6324600" cy="5592760"/>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pPr>
              <a:defRPr/>
            </a:pPr>
            <a:endParaRPr lang="ja-JP" altLang="ja-JP"/>
          </a:p>
        </p:txBody>
      </p:sp>
      <p:sp>
        <p:nvSpPr>
          <p:cNvPr id="5" name="바닥글 개체 틀 4"/>
          <p:cNvSpPr>
            <a:spLocks noGrp="1"/>
          </p:cNvSpPr>
          <p:nvPr>
            <p:ph type="ftr" sz="quarter" idx="11"/>
          </p:nvPr>
        </p:nvSpPr>
        <p:spPr/>
        <p:txBody>
          <a:bodyPr/>
          <a:lstStyle>
            <a:extLst/>
          </a:lstStyle>
          <a:p>
            <a:pPr>
              <a:defRPr/>
            </a:pPr>
            <a:endParaRPr lang="ja-JP" altLang="ja-JP"/>
          </a:p>
        </p:txBody>
      </p:sp>
      <p:sp>
        <p:nvSpPr>
          <p:cNvPr id="6" name="슬라이드 번호 개체 틀 5"/>
          <p:cNvSpPr>
            <a:spLocks noGrp="1"/>
          </p:cNvSpPr>
          <p:nvPr>
            <p:ph type="sldNum" sz="quarter" idx="12"/>
          </p:nvPr>
        </p:nvSpPr>
        <p:spPr/>
        <p:txBody>
          <a:bodyPr/>
          <a:lstStyle>
            <a:extLst/>
          </a:lstStyle>
          <a:p>
            <a:pPr>
              <a:defRPr/>
            </a:pPr>
            <a:endParaRPr lang="ja-JP"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pPr>
              <a:defRPr/>
            </a:pPr>
            <a:endParaRPr lang="ja-JP" altLang="ja-JP"/>
          </a:p>
        </p:txBody>
      </p:sp>
      <p:sp>
        <p:nvSpPr>
          <p:cNvPr id="5" name="바닥글 개체 틀 4"/>
          <p:cNvSpPr>
            <a:spLocks noGrp="1"/>
          </p:cNvSpPr>
          <p:nvPr>
            <p:ph type="ftr" sz="quarter" idx="11"/>
          </p:nvPr>
        </p:nvSpPr>
        <p:spPr/>
        <p:txBody>
          <a:bodyPr/>
          <a:lstStyle>
            <a:extLst/>
          </a:lstStyle>
          <a:p>
            <a:pPr>
              <a:defRPr/>
            </a:pPr>
            <a:endParaRPr lang="ja-JP" altLang="ja-JP"/>
          </a:p>
        </p:txBody>
      </p:sp>
      <p:sp>
        <p:nvSpPr>
          <p:cNvPr id="6" name="슬라이드 번호 개체 틀 5"/>
          <p:cNvSpPr>
            <a:spLocks noGrp="1"/>
          </p:cNvSpPr>
          <p:nvPr>
            <p:ph type="sldNum" sz="quarter" idx="12"/>
          </p:nvPr>
        </p:nvSpPr>
        <p:spPr/>
        <p:txBody>
          <a:bodyPr/>
          <a:lstStyle>
            <a:extLst/>
          </a:lstStyle>
          <a:p>
            <a:pPr>
              <a:defRPr/>
            </a:pPr>
            <a:endParaRPr lang="ja-JP" altLang="ja-JP"/>
          </a:p>
        </p:txBody>
      </p:sp>
      <p:sp>
        <p:nvSpPr>
          <p:cNvPr id="7" name="제목 6"/>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extLst/>
          </a:lstStyle>
          <a:p>
            <a:pPr>
              <a:defRPr/>
            </a:pPr>
            <a:endParaRPr lang="ja-JP" altLang="ja-JP"/>
          </a:p>
        </p:txBody>
      </p:sp>
      <p:sp>
        <p:nvSpPr>
          <p:cNvPr id="5" name="바닥글 개체 틀 4"/>
          <p:cNvSpPr>
            <a:spLocks noGrp="1"/>
          </p:cNvSpPr>
          <p:nvPr>
            <p:ph type="ftr" sz="quarter" idx="11"/>
          </p:nvPr>
        </p:nvSpPr>
        <p:spPr/>
        <p:txBody>
          <a:bodyPr/>
          <a:lstStyle>
            <a:extLst/>
          </a:lstStyle>
          <a:p>
            <a:pPr>
              <a:defRPr/>
            </a:pPr>
            <a:endParaRPr lang="ja-JP" altLang="ja-JP"/>
          </a:p>
        </p:txBody>
      </p:sp>
      <p:sp>
        <p:nvSpPr>
          <p:cNvPr id="6" name="슬라이드 번호 개체 틀 5"/>
          <p:cNvSpPr>
            <a:spLocks noGrp="1"/>
          </p:cNvSpPr>
          <p:nvPr>
            <p:ph type="sldNum" sz="quarter" idx="12"/>
          </p:nvPr>
        </p:nvSpPr>
        <p:spPr/>
        <p:txBody>
          <a:bodyPr/>
          <a:lstStyle>
            <a:extLst/>
          </a:lstStyle>
          <a:p>
            <a:pPr>
              <a:defRPr/>
            </a:pPr>
            <a:endParaRPr lang="ja-JP" altLang="ja-JP"/>
          </a:p>
        </p:txBody>
      </p:sp>
      <p:sp>
        <p:nvSpPr>
          <p:cNvPr id="7" name="갈매기형 수장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갈매기형 수장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2">
        <a:schemeClr val="bg1"/>
      </p:bgRef>
    </p:bg>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pPr>
              <a:defRPr/>
            </a:pPr>
            <a:endParaRPr lang="ja-JP" altLang="ja-JP"/>
          </a:p>
        </p:txBody>
      </p:sp>
      <p:sp>
        <p:nvSpPr>
          <p:cNvPr id="6" name="바닥글 개체 틀 5"/>
          <p:cNvSpPr>
            <a:spLocks noGrp="1"/>
          </p:cNvSpPr>
          <p:nvPr>
            <p:ph type="ftr" sz="quarter" idx="11"/>
          </p:nvPr>
        </p:nvSpPr>
        <p:spPr/>
        <p:txBody>
          <a:bodyPr/>
          <a:lstStyle>
            <a:extLst/>
          </a:lstStyle>
          <a:p>
            <a:pPr>
              <a:defRPr/>
            </a:pPr>
            <a:endParaRPr lang="ja-JP" altLang="ja-JP"/>
          </a:p>
        </p:txBody>
      </p:sp>
      <p:sp>
        <p:nvSpPr>
          <p:cNvPr id="7" name="슬라이드 번호 개체 틀 6"/>
          <p:cNvSpPr>
            <a:spLocks noGrp="1"/>
          </p:cNvSpPr>
          <p:nvPr>
            <p:ph type="sldNum" sz="quarter" idx="12"/>
          </p:nvPr>
        </p:nvSpPr>
        <p:spPr/>
        <p:txBody>
          <a:bodyPr/>
          <a:lstStyle>
            <a:extLst/>
          </a:lstStyle>
          <a:p>
            <a:pPr>
              <a:defRPr/>
            </a:pPr>
            <a:endParaRPr lang="ja-JP" altLang="ja-JP"/>
          </a:p>
        </p:txBody>
      </p:sp>
      <p:sp>
        <p:nvSpPr>
          <p:cNvPr id="8" name="제목 7"/>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pPr>
              <a:defRPr/>
            </a:pPr>
            <a:endParaRPr lang="ja-JP" altLang="ja-JP"/>
          </a:p>
        </p:txBody>
      </p:sp>
      <p:sp>
        <p:nvSpPr>
          <p:cNvPr id="8" name="바닥글 개체 틀 7"/>
          <p:cNvSpPr>
            <a:spLocks noGrp="1"/>
          </p:cNvSpPr>
          <p:nvPr>
            <p:ph type="ftr" sz="quarter" idx="11"/>
          </p:nvPr>
        </p:nvSpPr>
        <p:spPr/>
        <p:txBody>
          <a:bodyPr/>
          <a:lstStyle>
            <a:extLst/>
          </a:lstStyle>
          <a:p>
            <a:pPr>
              <a:defRPr/>
            </a:pPr>
            <a:endParaRPr lang="ja-JP" altLang="ja-JP"/>
          </a:p>
        </p:txBody>
      </p:sp>
      <p:sp>
        <p:nvSpPr>
          <p:cNvPr id="9" name="슬라이드 번호 개체 틀 8"/>
          <p:cNvSpPr>
            <a:spLocks noGrp="1"/>
          </p:cNvSpPr>
          <p:nvPr>
            <p:ph type="sldNum" sz="quarter" idx="12"/>
          </p:nvPr>
        </p:nvSpPr>
        <p:spPr/>
        <p:txBody>
          <a:bodyPr/>
          <a:lstStyle>
            <a:extLst/>
          </a:lstStyle>
          <a:p>
            <a:pPr>
              <a:defRPr/>
            </a:pPr>
            <a:endParaRPr lang="ja-JP"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2">
        <a:schemeClr val="bg1"/>
      </p:bgRef>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extLst/>
          </a:lstStyle>
          <a:p>
            <a:pPr>
              <a:defRPr/>
            </a:pPr>
            <a:endParaRPr lang="ja-JP" altLang="ja-JP"/>
          </a:p>
        </p:txBody>
      </p:sp>
      <p:sp>
        <p:nvSpPr>
          <p:cNvPr id="4" name="바닥글 개체 틀 3"/>
          <p:cNvSpPr>
            <a:spLocks noGrp="1"/>
          </p:cNvSpPr>
          <p:nvPr>
            <p:ph type="ftr" sz="quarter" idx="11"/>
          </p:nvPr>
        </p:nvSpPr>
        <p:spPr/>
        <p:txBody>
          <a:bodyPr/>
          <a:lstStyle>
            <a:extLst/>
          </a:lstStyle>
          <a:p>
            <a:pPr>
              <a:defRPr/>
            </a:pPr>
            <a:endParaRPr lang="ja-JP" altLang="ja-JP"/>
          </a:p>
        </p:txBody>
      </p:sp>
      <p:sp>
        <p:nvSpPr>
          <p:cNvPr id="5" name="슬라이드 번호 개체 틀 4"/>
          <p:cNvSpPr>
            <a:spLocks noGrp="1"/>
          </p:cNvSpPr>
          <p:nvPr>
            <p:ph type="sldNum" sz="quarter" idx="12"/>
          </p:nvPr>
        </p:nvSpPr>
        <p:spPr/>
        <p:txBody>
          <a:bodyPr/>
          <a:lstStyle>
            <a:extLst/>
          </a:lstStyle>
          <a:p>
            <a:pPr>
              <a:defRPr/>
            </a:pPr>
            <a:endParaRPr lang="ja-JP" altLang="ja-JP"/>
          </a:p>
        </p:txBody>
      </p:sp>
      <p:sp>
        <p:nvSpPr>
          <p:cNvPr id="6" name="제목 5"/>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extLst/>
          </a:lstStyle>
          <a:p>
            <a:pPr>
              <a:defRPr/>
            </a:pPr>
            <a:endParaRPr lang="ja-JP" altLang="ja-JP"/>
          </a:p>
        </p:txBody>
      </p:sp>
      <p:sp>
        <p:nvSpPr>
          <p:cNvPr id="3" name="바닥글 개체 틀 2"/>
          <p:cNvSpPr>
            <a:spLocks noGrp="1"/>
          </p:cNvSpPr>
          <p:nvPr>
            <p:ph type="ftr" sz="quarter" idx="11"/>
          </p:nvPr>
        </p:nvSpPr>
        <p:spPr/>
        <p:txBody>
          <a:bodyPr/>
          <a:lstStyle>
            <a:extLst/>
          </a:lstStyle>
          <a:p>
            <a:pPr>
              <a:defRPr/>
            </a:pPr>
            <a:endParaRPr lang="ja-JP" altLang="ja-JP"/>
          </a:p>
        </p:txBody>
      </p:sp>
      <p:sp>
        <p:nvSpPr>
          <p:cNvPr id="4" name="슬라이드 번호 개체 틀 3"/>
          <p:cNvSpPr>
            <a:spLocks noGrp="1"/>
          </p:cNvSpPr>
          <p:nvPr>
            <p:ph type="sldNum" sz="quarter" idx="12"/>
          </p:nvPr>
        </p:nvSpPr>
        <p:spPr/>
        <p:txBody>
          <a:bodyPr/>
          <a:lstStyle>
            <a:extLst/>
          </a:lstStyle>
          <a:p>
            <a:pPr>
              <a:defRPr/>
            </a:pPr>
            <a:endParaRPr lang="ja-JP"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a:xfrm>
            <a:off x="6727032" y="6407944"/>
            <a:ext cx="1920240" cy="365760"/>
          </a:xfrm>
        </p:spPr>
        <p:txBody>
          <a:bodyPr/>
          <a:lstStyle>
            <a:extLst/>
          </a:lstStyle>
          <a:p>
            <a:pPr>
              <a:defRPr/>
            </a:pPr>
            <a:endParaRPr lang="ja-JP" altLang="ja-JP"/>
          </a:p>
        </p:txBody>
      </p:sp>
      <p:sp>
        <p:nvSpPr>
          <p:cNvPr id="6" name="바닥글 개체 틀 5"/>
          <p:cNvSpPr>
            <a:spLocks noGrp="1"/>
          </p:cNvSpPr>
          <p:nvPr>
            <p:ph type="ftr" sz="quarter" idx="11"/>
          </p:nvPr>
        </p:nvSpPr>
        <p:spPr/>
        <p:txBody>
          <a:bodyPr/>
          <a:lstStyle>
            <a:extLst/>
          </a:lstStyle>
          <a:p>
            <a:pPr>
              <a:defRPr/>
            </a:pPr>
            <a:endParaRPr lang="ja-JP" altLang="ja-JP"/>
          </a:p>
        </p:txBody>
      </p:sp>
      <p:sp>
        <p:nvSpPr>
          <p:cNvPr id="7" name="슬라이드 번호 개체 틀 6"/>
          <p:cNvSpPr>
            <a:spLocks noGrp="1"/>
          </p:cNvSpPr>
          <p:nvPr>
            <p:ph type="sldNum" sz="quarter" idx="12"/>
          </p:nvPr>
        </p:nvSpPr>
        <p:spPr/>
        <p:txBody>
          <a:bodyPr/>
          <a:lstStyle>
            <a:extLst/>
          </a:lstStyle>
          <a:p>
            <a:pPr>
              <a:defRPr/>
            </a:pPr>
            <a:endParaRPr lang="ja-JP"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1"/>
      </p:bgRef>
    </p:bg>
    <p:spTree>
      <p:nvGrpSpPr>
        <p:cNvPr id="1" name=""/>
        <p:cNvGrpSpPr/>
        <p:nvPr/>
      </p:nvGrpSpPr>
      <p:grpSpPr>
        <a:xfrm>
          <a:off x="0" y="0"/>
          <a:ext cx="0" cy="0"/>
          <a:chOff x="0" y="0"/>
          <a:chExt cx="0" cy="0"/>
        </a:xfrm>
      </p:grpSpPr>
      <p:sp>
        <p:nvSpPr>
          <p:cNvPr id="4" name="텍스트 개체 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o-KR" altLang="en-US" smtClean="0"/>
              <a:t>마스터 텍스트 스타일을 편집합니다</a:t>
            </a:r>
          </a:p>
        </p:txBody>
      </p:sp>
      <p:sp>
        <p:nvSpPr>
          <p:cNvPr id="3" name="그림 개체 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o-KR" altLang="en-US" smtClean="0"/>
              <a:t>그림을 추가하려면 아이콘을 클릭하십시오</a:t>
            </a:r>
            <a:endParaRPr kumimoji="0" lang="en-US" dirty="0"/>
          </a:p>
        </p:txBody>
      </p:sp>
      <p:sp>
        <p:nvSpPr>
          <p:cNvPr id="5" name="날짜 개체 틀 4"/>
          <p:cNvSpPr>
            <a:spLocks noGrp="1"/>
          </p:cNvSpPr>
          <p:nvPr>
            <p:ph type="dt" sz="half" idx="10"/>
          </p:nvPr>
        </p:nvSpPr>
        <p:spPr/>
        <p:txBody>
          <a:bodyPr/>
          <a:lstStyle>
            <a:lvl1pPr>
              <a:defRPr>
                <a:solidFill>
                  <a:schemeClr val="tx1"/>
                </a:solidFill>
              </a:defRPr>
            </a:lvl1pPr>
            <a:extLst/>
          </a:lstStyle>
          <a:p>
            <a:pPr>
              <a:defRPr/>
            </a:pPr>
            <a:endParaRPr lang="ja-JP" altLang="ja-JP"/>
          </a:p>
        </p:txBody>
      </p:sp>
      <p:sp>
        <p:nvSpPr>
          <p:cNvPr id="6" name="바닥글 개체 틀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ja-JP" altLang="ja-JP"/>
          </a:p>
        </p:txBody>
      </p:sp>
      <p:sp>
        <p:nvSpPr>
          <p:cNvPr id="7" name="슬라이드 번호 개체 틀 6"/>
          <p:cNvSpPr>
            <a:spLocks noGrp="1"/>
          </p:cNvSpPr>
          <p:nvPr>
            <p:ph type="sldNum" sz="quarter" idx="12"/>
          </p:nvPr>
        </p:nvSpPr>
        <p:spPr/>
        <p:txBody>
          <a:bodyPr/>
          <a:lstStyle>
            <a:lvl1pPr>
              <a:defRPr>
                <a:solidFill>
                  <a:schemeClr val="tx1"/>
                </a:solidFill>
              </a:defRPr>
            </a:lvl1pPr>
            <a:extLst/>
          </a:lstStyle>
          <a:p>
            <a:pPr>
              <a:defRPr/>
            </a:pPr>
            <a:endParaRPr lang="ja-JP" altLang="ja-JP"/>
          </a:p>
        </p:txBody>
      </p:sp>
      <p:sp>
        <p:nvSpPr>
          <p:cNvPr id="2" name="제목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o-KR" altLang="en-US" smtClean="0"/>
              <a:t>마스터 제목 스타일 편집</a:t>
            </a:r>
            <a:endParaRPr kumimoji="0" lang="en-US"/>
          </a:p>
        </p:txBody>
      </p:sp>
      <p:sp>
        <p:nvSpPr>
          <p:cNvPr id="8" name="자유형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자유형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직각 삼각형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직선 연결선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갈매기형 수장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갈매기형 수장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자유형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자유형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직각 삼각형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직선 연결선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제목 개체 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ja-JP" altLang="ja-JP"/>
          </a:p>
        </p:txBody>
      </p:sp>
      <p:sp>
        <p:nvSpPr>
          <p:cNvPr id="22" name="바닥글 개체 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ja-JP" altLang="ja-JP"/>
          </a:p>
        </p:txBody>
      </p:sp>
      <p:sp>
        <p:nvSpPr>
          <p:cNvPr id="18" name="슬라이드 번호 개체 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endParaRPr lang="ja-JP" altLang="ja-JP"/>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kumimoji="1" lang="ja-JP" altLang="en-US" dirty="0" smtClean="0"/>
              <a:t>創造原理</a:t>
            </a:r>
            <a:r>
              <a:rPr kumimoji="1" lang="en-US" altLang="ja-JP" dirty="0" smtClean="0"/>
              <a:t>Ⅰ</a:t>
            </a:r>
            <a:endParaRPr kumimoji="1" lang="ja-JP" altLang="en-US" dirty="0"/>
          </a:p>
        </p:txBody>
      </p:sp>
      <p:sp>
        <p:nvSpPr>
          <p:cNvPr id="5" name="부제목 4"/>
          <p:cNvSpPr>
            <a:spLocks noGrp="1"/>
          </p:cNvSpPr>
          <p:nvPr>
            <p:ph type="subTitle" idx="1"/>
          </p:nvPr>
        </p:nvSpPr>
        <p:spPr/>
        <p:txBody>
          <a:bodyPr/>
          <a:lstStyle/>
          <a:p>
            <a:r>
              <a:rPr kumimoji="1" lang="ja-JP" altLang="en-US" dirty="0" smtClean="0"/>
              <a:t>神の二性性相と被造世界</a:t>
            </a:r>
            <a:endParaRPr kumimoji="1" lang="ja-JP" altLang="en-US" dirty="0"/>
          </a:p>
        </p:txBody>
      </p:sp>
    </p:spTree>
    <p:extLst>
      <p:ext uri="{BB962C8B-B14F-4D97-AF65-F5344CB8AC3E}">
        <p14:creationId xmlns:p14="http://schemas.microsoft.com/office/powerpoint/2010/main" val="2091733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より根本的な二性性相の相対的関係</a:t>
            </a:r>
            <a:r>
              <a:rPr lang="ja-JP" altLang="en-US" dirty="0" smtClean="0"/>
              <a:t>（</a:t>
            </a:r>
            <a:r>
              <a:rPr lang="ja-JP" altLang="en-US" dirty="0"/>
              <a:t>例</a:t>
            </a:r>
            <a:r>
              <a:rPr lang="ja-JP" altLang="en-US" dirty="0" smtClean="0"/>
              <a:t>）</a:t>
            </a:r>
            <a:endParaRPr lang="ja-JP" altLang="en-US" dirty="0"/>
          </a:p>
        </p:txBody>
      </p:sp>
      <p:sp>
        <p:nvSpPr>
          <p:cNvPr id="33" name="Text Box 56"/>
          <p:cNvSpPr txBox="1">
            <a:spLocks noChangeArrowheads="1"/>
          </p:cNvSpPr>
          <p:nvPr/>
        </p:nvSpPr>
        <p:spPr bwMode="auto">
          <a:xfrm>
            <a:off x="2851775" y="2292883"/>
            <a:ext cx="1406326" cy="2880000"/>
          </a:xfrm>
          <a:prstGeom prst="rect">
            <a:avLst/>
          </a:prstGeom>
          <a:gradFill rotWithShape="1">
            <a:gsLst>
              <a:gs pos="0">
                <a:schemeClr val="bg2"/>
              </a:gs>
              <a:gs pos="100000">
                <a:schemeClr val="accent1"/>
              </a:gs>
            </a:gsLst>
            <a:lin ang="5400000" scaled="1"/>
          </a:gradFill>
          <a:ln w="9525">
            <a:noFill/>
            <a:round/>
            <a:headEnd/>
            <a:tailEnd/>
          </a:ln>
        </p:spPr>
        <p:txBody>
          <a:bodyPr wrap="none" anchor="ctr"/>
          <a:lstStyle>
            <a:defPPr>
              <a:defRPr lang="ja-JP"/>
            </a:defPPr>
            <a:lvl1pPr algn="ctr"/>
          </a:lstStyle>
          <a:p>
            <a:r>
              <a:rPr lang="ja-JP" altLang="en-US" b="1" dirty="0">
                <a:solidFill>
                  <a:schemeClr val="bg1"/>
                </a:solidFill>
              </a:rPr>
              <a:t>相対的関係</a:t>
            </a:r>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24" name="Text Box 48"/>
          <p:cNvSpPr txBox="1">
            <a:spLocks noChangeArrowheads="1"/>
          </p:cNvSpPr>
          <p:nvPr/>
        </p:nvSpPr>
        <p:spPr bwMode="auto">
          <a:xfrm>
            <a:off x="3108195" y="2294400"/>
            <a:ext cx="726843" cy="369332"/>
          </a:xfrm>
          <a:prstGeom prst="rect">
            <a:avLst/>
          </a:prstGeom>
          <a:noFill/>
          <a:ln w="9525">
            <a:noFill/>
            <a:miter lim="800000"/>
            <a:headEnd/>
            <a:tailEnd/>
          </a:ln>
        </p:spPr>
        <p:txBody>
          <a:bodyPr wrap="square">
            <a:spAutoFit/>
          </a:bodyPr>
          <a:lstStyle/>
          <a:p>
            <a:pPr>
              <a:spcBef>
                <a:spcPct val="50000"/>
              </a:spcBef>
            </a:pPr>
            <a:r>
              <a:rPr lang="ja-JP" altLang="en-US" dirty="0" smtClean="0"/>
              <a:t>内的</a:t>
            </a:r>
            <a:endParaRPr lang="ja-JP" altLang="en-US" dirty="0"/>
          </a:p>
        </p:txBody>
      </p:sp>
      <p:sp>
        <p:nvSpPr>
          <p:cNvPr id="26" name="Text Box 49"/>
          <p:cNvSpPr txBox="1">
            <a:spLocks noChangeArrowheads="1"/>
          </p:cNvSpPr>
          <p:nvPr/>
        </p:nvSpPr>
        <p:spPr bwMode="auto">
          <a:xfrm>
            <a:off x="3108195" y="4789098"/>
            <a:ext cx="823809" cy="369332"/>
          </a:xfrm>
          <a:prstGeom prst="rect">
            <a:avLst/>
          </a:prstGeom>
          <a:noFill/>
          <a:ln w="9525">
            <a:noFill/>
            <a:miter lim="800000"/>
            <a:headEnd/>
            <a:tailEnd/>
          </a:ln>
        </p:spPr>
        <p:txBody>
          <a:bodyPr wrap="square">
            <a:spAutoFit/>
          </a:bodyPr>
          <a:lstStyle/>
          <a:p>
            <a:pPr>
              <a:spcBef>
                <a:spcPct val="50000"/>
              </a:spcBef>
            </a:pPr>
            <a:r>
              <a:rPr lang="ja-JP" altLang="en-US" dirty="0"/>
              <a:t>外</a:t>
            </a:r>
            <a:r>
              <a:rPr lang="ja-JP" altLang="en-US" dirty="0" smtClean="0"/>
              <a:t>的</a:t>
            </a:r>
            <a:endParaRPr lang="ja-JP" altLang="en-US" dirty="0"/>
          </a:p>
        </p:txBody>
      </p:sp>
      <p:sp>
        <p:nvSpPr>
          <p:cNvPr id="27" name="Text Box 50"/>
          <p:cNvSpPr txBox="1">
            <a:spLocks noChangeArrowheads="1"/>
          </p:cNvSpPr>
          <p:nvPr/>
        </p:nvSpPr>
        <p:spPr bwMode="auto">
          <a:xfrm>
            <a:off x="3108195" y="2582545"/>
            <a:ext cx="976727" cy="369332"/>
          </a:xfrm>
          <a:prstGeom prst="rect">
            <a:avLst/>
          </a:prstGeom>
          <a:noFill/>
          <a:ln w="9525">
            <a:noFill/>
            <a:miter lim="800000"/>
            <a:headEnd/>
            <a:tailEnd/>
          </a:ln>
        </p:spPr>
        <p:txBody>
          <a:bodyPr wrap="square">
            <a:spAutoFit/>
          </a:bodyPr>
          <a:lstStyle/>
          <a:p>
            <a:pPr>
              <a:spcBef>
                <a:spcPct val="50000"/>
              </a:spcBef>
            </a:pPr>
            <a:r>
              <a:rPr lang="ja-JP" altLang="en-US" dirty="0"/>
              <a:t>原因</a:t>
            </a:r>
            <a:r>
              <a:rPr lang="ja-JP" altLang="en-US" dirty="0" smtClean="0"/>
              <a:t>的</a:t>
            </a:r>
            <a:endParaRPr lang="ja-JP" altLang="en-US" dirty="0"/>
          </a:p>
        </p:txBody>
      </p:sp>
      <p:sp>
        <p:nvSpPr>
          <p:cNvPr id="28" name="Text Box 51"/>
          <p:cNvSpPr txBox="1">
            <a:spLocks noChangeArrowheads="1"/>
          </p:cNvSpPr>
          <p:nvPr/>
        </p:nvSpPr>
        <p:spPr bwMode="auto">
          <a:xfrm>
            <a:off x="3108195" y="4500950"/>
            <a:ext cx="937062" cy="369332"/>
          </a:xfrm>
          <a:prstGeom prst="rect">
            <a:avLst/>
          </a:prstGeom>
          <a:noFill/>
          <a:ln w="9525">
            <a:noFill/>
            <a:miter lim="800000"/>
            <a:headEnd/>
            <a:tailEnd/>
          </a:ln>
        </p:spPr>
        <p:txBody>
          <a:bodyPr wrap="square">
            <a:spAutoFit/>
          </a:bodyPr>
          <a:lstStyle/>
          <a:p>
            <a:pPr>
              <a:spcBef>
                <a:spcPct val="50000"/>
              </a:spcBef>
            </a:pPr>
            <a:r>
              <a:rPr lang="ja-JP" altLang="en-US" dirty="0"/>
              <a:t>結果</a:t>
            </a:r>
            <a:r>
              <a:rPr lang="ja-JP" altLang="en-US" dirty="0" smtClean="0"/>
              <a:t>的</a:t>
            </a:r>
            <a:endParaRPr lang="ja-JP" altLang="en-US" dirty="0"/>
          </a:p>
        </p:txBody>
      </p:sp>
      <p:sp>
        <p:nvSpPr>
          <p:cNvPr id="29" name="Text Box 52"/>
          <p:cNvSpPr txBox="1">
            <a:spLocks noChangeArrowheads="1"/>
          </p:cNvSpPr>
          <p:nvPr/>
        </p:nvSpPr>
        <p:spPr bwMode="auto">
          <a:xfrm>
            <a:off x="3108195" y="2870690"/>
            <a:ext cx="937063" cy="369332"/>
          </a:xfrm>
          <a:prstGeom prst="rect">
            <a:avLst/>
          </a:prstGeom>
          <a:noFill/>
          <a:ln w="9525">
            <a:noFill/>
            <a:miter lim="800000"/>
            <a:headEnd/>
            <a:tailEnd/>
          </a:ln>
        </p:spPr>
        <p:txBody>
          <a:bodyPr wrap="square">
            <a:spAutoFit/>
          </a:bodyPr>
          <a:lstStyle/>
          <a:p>
            <a:pPr>
              <a:spcBef>
                <a:spcPct val="50000"/>
              </a:spcBef>
            </a:pPr>
            <a:r>
              <a:rPr lang="ja-JP" altLang="en-US" dirty="0" smtClean="0"/>
              <a:t>主体的</a:t>
            </a:r>
            <a:endParaRPr lang="ja-JP" altLang="en-US" dirty="0"/>
          </a:p>
        </p:txBody>
      </p:sp>
      <p:sp>
        <p:nvSpPr>
          <p:cNvPr id="30" name="Text Box 53"/>
          <p:cNvSpPr txBox="1">
            <a:spLocks noChangeArrowheads="1"/>
          </p:cNvSpPr>
          <p:nvPr/>
        </p:nvSpPr>
        <p:spPr bwMode="auto">
          <a:xfrm>
            <a:off x="3108195" y="4212805"/>
            <a:ext cx="956062" cy="369332"/>
          </a:xfrm>
          <a:prstGeom prst="rect">
            <a:avLst/>
          </a:prstGeom>
          <a:noFill/>
          <a:ln w="9525">
            <a:noFill/>
            <a:miter lim="800000"/>
            <a:headEnd/>
            <a:tailEnd/>
          </a:ln>
        </p:spPr>
        <p:txBody>
          <a:bodyPr wrap="square">
            <a:spAutoFit/>
          </a:bodyPr>
          <a:lstStyle/>
          <a:p>
            <a:pPr>
              <a:spcBef>
                <a:spcPct val="50000"/>
              </a:spcBef>
            </a:pPr>
            <a:r>
              <a:rPr lang="ja-JP" altLang="en-US" dirty="0" smtClean="0"/>
              <a:t>対象的</a:t>
            </a:r>
            <a:endParaRPr lang="ja-JP" altLang="en-US" dirty="0"/>
          </a:p>
        </p:txBody>
      </p:sp>
      <p:sp>
        <p:nvSpPr>
          <p:cNvPr id="31" name="Text Box 54"/>
          <p:cNvSpPr txBox="1">
            <a:spLocks noChangeArrowheads="1"/>
          </p:cNvSpPr>
          <p:nvPr/>
        </p:nvSpPr>
        <p:spPr bwMode="auto">
          <a:xfrm>
            <a:off x="3108195" y="3158835"/>
            <a:ext cx="718700" cy="369332"/>
          </a:xfrm>
          <a:prstGeom prst="rect">
            <a:avLst/>
          </a:prstGeom>
          <a:noFill/>
          <a:ln w="9525">
            <a:noFill/>
            <a:miter lim="800000"/>
            <a:headEnd/>
            <a:tailEnd/>
          </a:ln>
        </p:spPr>
        <p:txBody>
          <a:bodyPr wrap="square">
            <a:spAutoFit/>
          </a:bodyPr>
          <a:lstStyle/>
          <a:p>
            <a:pPr>
              <a:spcBef>
                <a:spcPct val="50000"/>
              </a:spcBef>
            </a:pPr>
            <a:r>
              <a:rPr lang="ja-JP" altLang="en-US" dirty="0" smtClean="0"/>
              <a:t>縦的</a:t>
            </a:r>
            <a:endParaRPr lang="ja-JP" altLang="en-US" dirty="0"/>
          </a:p>
        </p:txBody>
      </p:sp>
      <p:sp>
        <p:nvSpPr>
          <p:cNvPr id="32" name="Text Box 55"/>
          <p:cNvSpPr txBox="1">
            <a:spLocks noChangeArrowheads="1"/>
          </p:cNvSpPr>
          <p:nvPr/>
        </p:nvSpPr>
        <p:spPr bwMode="auto">
          <a:xfrm>
            <a:off x="3108195" y="3924660"/>
            <a:ext cx="718699" cy="369332"/>
          </a:xfrm>
          <a:prstGeom prst="rect">
            <a:avLst/>
          </a:prstGeom>
          <a:noFill/>
          <a:ln w="9525">
            <a:noFill/>
            <a:miter lim="800000"/>
            <a:headEnd/>
            <a:tailEnd/>
          </a:ln>
        </p:spPr>
        <p:txBody>
          <a:bodyPr wrap="square">
            <a:spAutoFit/>
          </a:bodyPr>
          <a:lstStyle/>
          <a:p>
            <a:pPr>
              <a:spcBef>
                <a:spcPct val="50000"/>
              </a:spcBef>
            </a:pPr>
            <a:r>
              <a:rPr lang="ja-JP" altLang="en-US" dirty="0" smtClean="0"/>
              <a:t>横的</a:t>
            </a:r>
            <a:endParaRPr lang="ja-JP" altLang="en-US" dirty="0"/>
          </a:p>
        </p:txBody>
      </p:sp>
      <p:sp>
        <p:nvSpPr>
          <p:cNvPr id="41" name="Text Box 29"/>
          <p:cNvSpPr txBox="1">
            <a:spLocks noChangeArrowheads="1"/>
          </p:cNvSpPr>
          <p:nvPr/>
        </p:nvSpPr>
        <p:spPr bwMode="auto">
          <a:xfrm>
            <a:off x="1290714" y="2294400"/>
            <a:ext cx="649288" cy="369332"/>
          </a:xfrm>
          <a:prstGeom prst="rect">
            <a:avLst/>
          </a:prstGeom>
          <a:solidFill>
            <a:schemeClr val="bg2"/>
          </a:solidFill>
          <a:ln w="9525">
            <a:noFill/>
            <a:miter lim="800000"/>
            <a:headEnd/>
            <a:tailEnd/>
          </a:ln>
        </p:spPr>
        <p:txBody>
          <a:bodyPr>
            <a:spAutoFit/>
          </a:bodyPr>
          <a:lstStyle/>
          <a:p>
            <a:pPr>
              <a:spcBef>
                <a:spcPct val="50000"/>
              </a:spcBef>
            </a:pPr>
            <a:r>
              <a:rPr lang="ja-JP" altLang="en-US" dirty="0" smtClean="0"/>
              <a:t>性相</a:t>
            </a:r>
            <a:endParaRPr lang="ja-JP" altLang="en-US" dirty="0"/>
          </a:p>
        </p:txBody>
      </p:sp>
      <p:sp>
        <p:nvSpPr>
          <p:cNvPr id="42" name="Text Box 30"/>
          <p:cNvSpPr txBox="1">
            <a:spLocks noChangeArrowheads="1"/>
          </p:cNvSpPr>
          <p:nvPr/>
        </p:nvSpPr>
        <p:spPr bwMode="auto">
          <a:xfrm>
            <a:off x="1290714" y="4789098"/>
            <a:ext cx="649288" cy="369332"/>
          </a:xfrm>
          <a:prstGeom prst="rect">
            <a:avLst/>
          </a:prstGeom>
          <a:solidFill>
            <a:schemeClr val="accent1"/>
          </a:solidFill>
          <a:ln w="9525">
            <a:noFill/>
            <a:miter lim="800000"/>
            <a:headEnd/>
            <a:tailEnd/>
          </a:ln>
        </p:spPr>
        <p:txBody>
          <a:bodyPr>
            <a:spAutoFit/>
          </a:bodyPr>
          <a:lstStyle>
            <a:defPPr>
              <a:defRPr lang="ja-JP"/>
            </a:defPPr>
            <a:lvl1pPr>
              <a:spcBef>
                <a:spcPct val="50000"/>
              </a:spcBef>
              <a:defRPr>
                <a:solidFill>
                  <a:schemeClr val="bg1"/>
                </a:solidFill>
              </a:defRPr>
            </a:lvl1pPr>
          </a:lstStyle>
          <a:p>
            <a:r>
              <a:rPr lang="ja-JP" altLang="en-US" dirty="0"/>
              <a:t>形状</a:t>
            </a:r>
          </a:p>
        </p:txBody>
      </p:sp>
      <p:sp>
        <p:nvSpPr>
          <p:cNvPr id="43" name="Oval 22"/>
          <p:cNvSpPr>
            <a:spLocks noChangeArrowheads="1"/>
          </p:cNvSpPr>
          <p:nvPr/>
        </p:nvSpPr>
        <p:spPr bwMode="auto">
          <a:xfrm>
            <a:off x="481334" y="3390144"/>
            <a:ext cx="2269196" cy="669925"/>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あらゆ</a:t>
            </a:r>
            <a:r>
              <a:rPr lang="ja-JP" altLang="en-US" dirty="0" smtClean="0"/>
              <a:t>る存在</a:t>
            </a:r>
            <a:endParaRPr lang="ja-JP" altLang="en-US" dirty="0"/>
          </a:p>
        </p:txBody>
      </p:sp>
      <p:sp>
        <p:nvSpPr>
          <p:cNvPr id="21" name="下矢印 33"/>
          <p:cNvSpPr/>
          <p:nvPr/>
        </p:nvSpPr>
        <p:spPr>
          <a:xfrm>
            <a:off x="5247915" y="3265075"/>
            <a:ext cx="661574" cy="1907808"/>
          </a:xfrm>
          <a:prstGeom prst="downArrow">
            <a:avLst>
              <a:gd name="adj1" fmla="val 50000"/>
              <a:gd name="adj2" fmla="val 42206"/>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Oval 22"/>
          <p:cNvSpPr>
            <a:spLocks noChangeArrowheads="1"/>
          </p:cNvSpPr>
          <p:nvPr/>
        </p:nvSpPr>
        <p:spPr bwMode="auto">
          <a:xfrm>
            <a:off x="4998759" y="3528167"/>
            <a:ext cx="1142742"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t>人間</a:t>
            </a:r>
            <a:endParaRPr lang="ja-JP" altLang="en-US" dirty="0"/>
          </a:p>
        </p:txBody>
      </p:sp>
      <p:sp>
        <p:nvSpPr>
          <p:cNvPr id="4" name="타원 3"/>
          <p:cNvSpPr/>
          <p:nvPr/>
        </p:nvSpPr>
        <p:spPr>
          <a:xfrm>
            <a:off x="5112930" y="2651608"/>
            <a:ext cx="914400" cy="519351"/>
          </a:xfrm>
          <a:prstGeom prst="ellipse">
            <a:avLst/>
          </a:prstGeom>
          <a:solidFill>
            <a:schemeClr val="bg2"/>
          </a:solidFill>
          <a:ln w="9525">
            <a:noFill/>
            <a:miter lim="800000"/>
            <a:headEnd/>
            <a:tailEnd/>
          </a:ln>
        </p:spPr>
        <p:txBody>
          <a:bodyPr>
            <a:spAutoFit/>
          </a:bodyPr>
          <a:lstStyle/>
          <a:p>
            <a:pPr algn="ctr">
              <a:spcBef>
                <a:spcPct val="50000"/>
              </a:spcBef>
            </a:pPr>
            <a:r>
              <a:rPr lang="ja-JP" altLang="en-US" dirty="0"/>
              <a:t>心</a:t>
            </a:r>
            <a:endParaRPr lang="ja-JP" altLang="en-US" dirty="0">
              <a:solidFill>
                <a:schemeClr val="tx1"/>
              </a:solidFill>
              <a:latin typeface="Arial" charset="0"/>
              <a:ea typeface="ＭＳ Ｐゴシック" charset="-128"/>
            </a:endParaRPr>
          </a:p>
        </p:txBody>
      </p:sp>
      <p:sp>
        <p:nvSpPr>
          <p:cNvPr id="20" name="타원 19"/>
          <p:cNvSpPr/>
          <p:nvPr/>
        </p:nvSpPr>
        <p:spPr>
          <a:xfrm>
            <a:off x="5112930" y="4281870"/>
            <a:ext cx="914400" cy="519351"/>
          </a:xfrm>
          <a:prstGeom prst="ellipse">
            <a:avLst/>
          </a:prstGeom>
          <a:solidFill>
            <a:schemeClr val="accent1"/>
          </a:solidFill>
          <a:ln w="9525">
            <a:noFill/>
            <a:miter lim="800000"/>
            <a:headEnd/>
            <a:tailEnd/>
          </a:ln>
        </p:spPr>
        <p:txBody>
          <a:bodyPr>
            <a:spAutoFit/>
          </a:bodyPr>
          <a:lstStyle/>
          <a:p>
            <a:pPr algn="ctr">
              <a:spcBef>
                <a:spcPct val="50000"/>
              </a:spcBef>
            </a:pPr>
            <a:r>
              <a:rPr lang="ja-JP" altLang="en-US" dirty="0">
                <a:solidFill>
                  <a:schemeClr val="bg1"/>
                </a:solidFill>
              </a:rPr>
              <a:t>体</a:t>
            </a:r>
          </a:p>
        </p:txBody>
      </p:sp>
      <p:sp>
        <p:nvSpPr>
          <p:cNvPr id="5" name="TextBox 4"/>
          <p:cNvSpPr txBox="1"/>
          <p:nvPr/>
        </p:nvSpPr>
        <p:spPr>
          <a:xfrm>
            <a:off x="4804031" y="5295329"/>
            <a:ext cx="1569492" cy="646331"/>
          </a:xfrm>
          <a:prstGeom prst="rect">
            <a:avLst/>
          </a:prstGeom>
          <a:noFill/>
          <a:ln w="28575">
            <a:solidFill>
              <a:schemeClr val="accent1">
                <a:lumMod val="75000"/>
              </a:schemeClr>
            </a:solidFill>
          </a:ln>
        </p:spPr>
        <p:txBody>
          <a:bodyPr wrap="square" rtlCol="0">
            <a:spAutoFit/>
          </a:bodyPr>
          <a:lstStyle/>
          <a:p>
            <a:pPr algn="ctr"/>
            <a:r>
              <a:rPr kumimoji="1" lang="ja-JP" altLang="en-US" dirty="0" smtClean="0"/>
              <a:t>目的を指向しつつ生を維持</a:t>
            </a:r>
            <a:endParaRPr kumimoji="1" lang="ja-JP" altLang="en-US" dirty="0"/>
          </a:p>
        </p:txBody>
      </p:sp>
      <p:sp>
        <p:nvSpPr>
          <p:cNvPr id="36" name="Freeform 15"/>
          <p:cNvSpPr>
            <a:spLocks/>
          </p:cNvSpPr>
          <p:nvPr/>
        </p:nvSpPr>
        <p:spPr bwMode="auto">
          <a:xfrm>
            <a:off x="4176214" y="2951878"/>
            <a:ext cx="822546" cy="1552290"/>
          </a:xfrm>
          <a:custGeom>
            <a:avLst/>
            <a:gdLst>
              <a:gd name="T0" fmla="*/ 766687414 w 72"/>
              <a:gd name="T1" fmla="*/ 0 h 144"/>
              <a:gd name="T2" fmla="*/ 0 w 72"/>
              <a:gd name="T3" fmla="*/ 2147483647 h 144"/>
              <a:gd name="T4" fmla="*/ 766687414 w 72"/>
              <a:gd name="T5" fmla="*/ 2147483647 h 144"/>
              <a:gd name="T6" fmla="*/ 0 60000 65536"/>
              <a:gd name="T7" fmla="*/ 0 60000 65536"/>
              <a:gd name="T8" fmla="*/ 0 60000 65536"/>
              <a:gd name="T9" fmla="*/ 0 w 72"/>
              <a:gd name="T10" fmla="*/ 0 h 144"/>
              <a:gd name="T11" fmla="*/ 72 w 72"/>
              <a:gd name="T12" fmla="*/ 144 h 144"/>
            </a:gdLst>
            <a:ahLst/>
            <a:cxnLst>
              <a:cxn ang="T6">
                <a:pos x="T0" y="T1"/>
              </a:cxn>
              <a:cxn ang="T7">
                <a:pos x="T2" y="T3"/>
              </a:cxn>
              <a:cxn ang="T8">
                <a:pos x="T4" y="T5"/>
              </a:cxn>
            </a:cxnLst>
            <a:rect l="T9" t="T10" r="T11" b="T12"/>
            <a:pathLst>
              <a:path w="72" h="144">
                <a:moveTo>
                  <a:pt x="72" y="0"/>
                </a:moveTo>
                <a:cubicBezTo>
                  <a:pt x="36" y="24"/>
                  <a:pt x="0" y="48"/>
                  <a:pt x="0" y="72"/>
                </a:cubicBezTo>
                <a:cubicBezTo>
                  <a:pt x="0" y="96"/>
                  <a:pt x="36" y="120"/>
                  <a:pt x="72" y="144"/>
                </a:cubicBezTo>
              </a:path>
            </a:pathLst>
          </a:custGeom>
          <a:noFill/>
          <a:ln w="38100">
            <a:solidFill>
              <a:srgbClr val="000000"/>
            </a:solidFill>
            <a:prstDash val="sysDot"/>
            <a:round/>
            <a:headEnd type="none" w="med" len="med"/>
            <a:tailEnd type="none" w="med" len="med"/>
          </a:ln>
        </p:spPr>
        <p:txBody>
          <a:bodyPr/>
          <a:lstStyle/>
          <a:p>
            <a:endParaRPr lang="ja-JP" altLang="en-US"/>
          </a:p>
        </p:txBody>
      </p:sp>
      <p:sp>
        <p:nvSpPr>
          <p:cNvPr id="37" name="Text Box 57"/>
          <p:cNvSpPr txBox="1">
            <a:spLocks noChangeArrowheads="1"/>
          </p:cNvSpPr>
          <p:nvPr/>
        </p:nvSpPr>
        <p:spPr bwMode="auto">
          <a:xfrm>
            <a:off x="6373523" y="2483955"/>
            <a:ext cx="2592711" cy="2585323"/>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いかなる被造物にも（次元は異なるが）、</a:t>
            </a:r>
            <a:r>
              <a:rPr lang="ja-JP" altLang="en-US" b="1" dirty="0" smtClean="0">
                <a:solidFill>
                  <a:srgbClr val="0000FF"/>
                </a:solidFill>
              </a:rPr>
              <a:t>無形の内的な性相があって、それが原因または主体</a:t>
            </a:r>
            <a:r>
              <a:rPr lang="ja-JP" altLang="en-US" dirty="0" smtClean="0"/>
              <a:t>となり、その形状的部分を動かすことによって、その個性体をある目的をもつ被造物として存在せしめるようになる</a:t>
            </a:r>
            <a:endParaRPr lang="ja-JP" altLang="en-US" dirty="0"/>
          </a:p>
        </p:txBody>
      </p:sp>
    </p:spTree>
    <p:extLst>
      <p:ext uri="{BB962C8B-B14F-4D97-AF65-F5344CB8AC3E}">
        <p14:creationId xmlns:p14="http://schemas.microsoft.com/office/powerpoint/2010/main" val="35148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withEffect">
                                  <p:stCondLst>
                                    <p:cond delay="0"/>
                                  </p:stCondLst>
                                  <p:childTnLst>
                                    <p:animMotion origin="layout" path="M 0.21997 4.61823E-6 L -2.5E-6 4.61823E-6 " pathEditMode="relative" rAng="0" ptsTypes="AA">
                                      <p:cBhvr>
                                        <p:cTn id="6" dur="250" fill="hold"/>
                                        <p:tgtEl>
                                          <p:spTgt spid="41"/>
                                        </p:tgtEl>
                                        <p:attrNameLst>
                                          <p:attrName>ppt_x</p:attrName>
                                          <p:attrName>ppt_y</p:attrName>
                                        </p:attrNameLst>
                                      </p:cBhvr>
                                      <p:rCtr x="-11007" y="0"/>
                                    </p:animMotion>
                                  </p:childTnLst>
                                </p:cTn>
                              </p:par>
                              <p:par>
                                <p:cTn id="7" presetID="35" presetClass="path" presetSubtype="0" accel="50000" decel="50000" fill="hold" grpId="0" nodeType="withEffect">
                                  <p:stCondLst>
                                    <p:cond delay="0"/>
                                  </p:stCondLst>
                                  <p:childTnLst>
                                    <p:animMotion origin="layout" path="M 0.21996 4.36835E-6 L 3.88889E-6 4.36835E-6 " pathEditMode="relative" rAng="0" ptsTypes="AA">
                                      <p:cBhvr>
                                        <p:cTn id="8" dur="250" fill="hold"/>
                                        <p:tgtEl>
                                          <p:spTgt spid="43"/>
                                        </p:tgtEl>
                                        <p:attrNameLst>
                                          <p:attrName>ppt_x</p:attrName>
                                          <p:attrName>ppt_y</p:attrName>
                                        </p:attrNameLst>
                                      </p:cBhvr>
                                      <p:rCtr x="-11007" y="0"/>
                                    </p:animMotion>
                                  </p:childTnLst>
                                </p:cTn>
                              </p:par>
                              <p:par>
                                <p:cTn id="9" presetID="35" presetClass="path" presetSubtype="0" accel="50000" decel="50000" fill="hold" grpId="0" nodeType="withEffect">
                                  <p:stCondLst>
                                    <p:cond delay="0"/>
                                  </p:stCondLst>
                                  <p:childTnLst>
                                    <p:animMotion origin="layout" path="M 0.22066 4.11846E-6 L -2.5E-6 4.11846E-6 " pathEditMode="relative" rAng="0" ptsTypes="AA">
                                      <p:cBhvr>
                                        <p:cTn id="10" dur="250" fill="hold"/>
                                        <p:tgtEl>
                                          <p:spTgt spid="42"/>
                                        </p:tgtEl>
                                        <p:attrNameLst>
                                          <p:attrName>ppt_x</p:attrName>
                                          <p:attrName>ppt_y</p:attrName>
                                        </p:attrNameLst>
                                      </p:cBhvr>
                                      <p:rCtr x="-11042" y="0"/>
                                    </p:animMotion>
                                  </p:childTnLst>
                                </p:cTn>
                              </p:par>
                            </p:childTnLst>
                          </p:cTn>
                        </p:par>
                      </p:childTnLst>
                    </p:cTn>
                  </p:par>
                  <p:par>
                    <p:cTn id="11" fill="hold">
                      <p:stCondLst>
                        <p:cond delay="indefinite"/>
                      </p:stCondLst>
                      <p:childTnLst>
                        <p:par>
                          <p:cTn id="12" fill="hold">
                            <p:stCondLst>
                              <p:cond delay="0"/>
                            </p:stCondLst>
                            <p:childTnLst>
                              <p:par>
                                <p:cTn id="13" presetID="18" presetClass="entr" presetSubtype="3"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trips(upRight)">
                                      <p:cBhvr>
                                        <p:cTn id="15" dur="500"/>
                                        <p:tgtEl>
                                          <p:spTgt spid="24"/>
                                        </p:tgtEl>
                                      </p:cBhvr>
                                    </p:animEffect>
                                  </p:childTnLst>
                                </p:cTn>
                              </p:par>
                            </p:childTnLst>
                          </p:cTn>
                        </p:par>
                        <p:par>
                          <p:cTn id="16" fill="hold">
                            <p:stCondLst>
                              <p:cond delay="500"/>
                            </p:stCondLst>
                            <p:childTnLst>
                              <p:par>
                                <p:cTn id="17" presetID="18" presetClass="entr" presetSubtype="3"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strips(upRight)">
                                      <p:cBhvr>
                                        <p:cTn id="19" dur="500"/>
                                        <p:tgtEl>
                                          <p:spTgt spid="26"/>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strips(upRight)">
                                      <p:cBhvr>
                                        <p:cTn id="24" dur="500"/>
                                        <p:tgtEl>
                                          <p:spTgt spid="27"/>
                                        </p:tgtEl>
                                      </p:cBhvr>
                                    </p:animEffect>
                                  </p:childTnLst>
                                </p:cTn>
                              </p:par>
                            </p:childTnLst>
                          </p:cTn>
                        </p:par>
                        <p:par>
                          <p:cTn id="25" fill="hold">
                            <p:stCondLst>
                              <p:cond delay="500"/>
                            </p:stCondLst>
                            <p:childTnLst>
                              <p:par>
                                <p:cTn id="26" presetID="18" presetClass="entr" presetSubtype="3"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strips(upRight)">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strips(upRight)">
                                      <p:cBhvr>
                                        <p:cTn id="33" dur="500"/>
                                        <p:tgtEl>
                                          <p:spTgt spid="29"/>
                                        </p:tgtEl>
                                      </p:cBhvr>
                                    </p:animEffect>
                                  </p:childTnLst>
                                </p:cTn>
                              </p:par>
                            </p:childTnLst>
                          </p:cTn>
                        </p:par>
                        <p:par>
                          <p:cTn id="34" fill="hold">
                            <p:stCondLst>
                              <p:cond delay="500"/>
                            </p:stCondLst>
                            <p:childTnLst>
                              <p:par>
                                <p:cTn id="35" presetID="18" presetClass="entr" presetSubtype="3"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strips(upRight)">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strips(upRight)">
                                      <p:cBhvr>
                                        <p:cTn id="42" dur="500"/>
                                        <p:tgtEl>
                                          <p:spTgt spid="31"/>
                                        </p:tgtEl>
                                      </p:cBhvr>
                                    </p:animEffect>
                                  </p:childTnLst>
                                </p:cTn>
                              </p:par>
                            </p:childTnLst>
                          </p:cTn>
                        </p:par>
                        <p:par>
                          <p:cTn id="43" fill="hold">
                            <p:stCondLst>
                              <p:cond delay="500"/>
                            </p:stCondLst>
                            <p:childTnLst>
                              <p:par>
                                <p:cTn id="44" presetID="18" presetClass="entr" presetSubtype="3"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strips(upRight)">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6"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barn(inHorizontal)">
                                      <p:cBhvr>
                                        <p:cTn id="51" dur="500"/>
                                        <p:tgtEl>
                                          <p:spTgt spid="33"/>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500"/>
                                        <p:tgtEl>
                                          <p:spTgt spid="44"/>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1000"/>
                                        <p:tgtEl>
                                          <p:spTgt spid="4"/>
                                        </p:tgtEl>
                                      </p:cBhvr>
                                    </p:animEffect>
                                    <p:anim calcmode="lin" valueType="num">
                                      <p:cBhvr>
                                        <p:cTn id="62" dur="1000" fill="hold"/>
                                        <p:tgtEl>
                                          <p:spTgt spid="4"/>
                                        </p:tgtEl>
                                        <p:attrNameLst>
                                          <p:attrName>ppt_x</p:attrName>
                                        </p:attrNameLst>
                                      </p:cBhvr>
                                      <p:tavLst>
                                        <p:tav tm="0">
                                          <p:val>
                                            <p:strVal val="#ppt_x"/>
                                          </p:val>
                                        </p:tav>
                                        <p:tav tm="100000">
                                          <p:val>
                                            <p:strVal val="#ppt_x"/>
                                          </p:val>
                                        </p:tav>
                                      </p:tavLst>
                                    </p:anim>
                                    <p:anim calcmode="lin" valueType="num">
                                      <p:cBhvr>
                                        <p:cTn id="6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1000"/>
                                        <p:tgtEl>
                                          <p:spTgt spid="20"/>
                                        </p:tgtEl>
                                      </p:cBhvr>
                                    </p:animEffect>
                                    <p:anim calcmode="lin" valueType="num">
                                      <p:cBhvr>
                                        <p:cTn id="69" dur="1000" fill="hold"/>
                                        <p:tgtEl>
                                          <p:spTgt spid="20"/>
                                        </p:tgtEl>
                                        <p:attrNameLst>
                                          <p:attrName>ppt_x</p:attrName>
                                        </p:attrNameLst>
                                      </p:cBhvr>
                                      <p:tavLst>
                                        <p:tav tm="0">
                                          <p:val>
                                            <p:strVal val="#ppt_x"/>
                                          </p:val>
                                        </p:tav>
                                        <p:tav tm="100000">
                                          <p:val>
                                            <p:strVal val="#ppt_x"/>
                                          </p:val>
                                        </p:tav>
                                      </p:tavLst>
                                    </p:anim>
                                    <p:anim calcmode="lin" valueType="num">
                                      <p:cBhvr>
                                        <p:cTn id="7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slide(fromTop)">
                                      <p:cBhvr>
                                        <p:cTn id="75" dur="500"/>
                                        <p:tgtEl>
                                          <p:spTgt spid="21"/>
                                        </p:tgtEl>
                                      </p:cBhvr>
                                    </p:animEffect>
                                  </p:childTnLst>
                                </p:cTn>
                              </p:par>
                            </p:childTnLst>
                          </p:cTn>
                        </p:par>
                        <p:par>
                          <p:cTn id="76" fill="hold">
                            <p:stCondLst>
                              <p:cond delay="500"/>
                            </p:stCondLst>
                            <p:childTnLst>
                              <p:par>
                                <p:cTn id="77" presetID="22" presetClass="entr" presetSubtype="1" fill="hold" grpId="0" nodeType="after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wipe(up)">
                                      <p:cBhvr>
                                        <p:cTn id="79" dur="500"/>
                                        <p:tgtEl>
                                          <p:spTgt spid="5"/>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6" fill="hold" grpId="0" nodeType="click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barn(inHorizontal)">
                                      <p:cBhvr>
                                        <p:cTn id="84" dur="500"/>
                                        <p:tgtEl>
                                          <p:spTgt spid="36"/>
                                        </p:tgtEl>
                                      </p:cBhvr>
                                    </p:animEffec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checkerboard(across)">
                                      <p:cBhvr>
                                        <p:cTn id="8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4" grpId="0"/>
      <p:bldP spid="26" grpId="0"/>
      <p:bldP spid="27" grpId="0"/>
      <p:bldP spid="28" grpId="0"/>
      <p:bldP spid="29" grpId="0"/>
      <p:bldP spid="30" grpId="0"/>
      <p:bldP spid="31" grpId="0"/>
      <p:bldP spid="32" grpId="0"/>
      <p:bldP spid="41" grpId="0" animBg="1"/>
      <p:bldP spid="42" grpId="0" animBg="1"/>
      <p:bldP spid="43" grpId="0" animBg="1"/>
      <p:bldP spid="21" grpId="0" animBg="1"/>
      <p:bldP spid="44" grpId="0" animBg="1"/>
      <p:bldP spid="4" grpId="0" animBg="1"/>
      <p:bldP spid="20" grpId="0" animBg="1"/>
      <p:bldP spid="5" grpId="0" animBg="1"/>
      <p:bldP spid="36" grpId="0" animBg="1"/>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より根本的な二性性相の相対的関係</a:t>
            </a:r>
            <a:r>
              <a:rPr lang="ja-JP" altLang="en-US" dirty="0" smtClean="0"/>
              <a:t>（</a:t>
            </a:r>
            <a:r>
              <a:rPr lang="ja-JP" altLang="en-US" dirty="0"/>
              <a:t>例</a:t>
            </a:r>
            <a:r>
              <a:rPr lang="ja-JP" altLang="en-US" dirty="0" smtClean="0"/>
              <a:t>）</a:t>
            </a:r>
            <a:endParaRPr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39" name="下矢印 33"/>
          <p:cNvSpPr/>
          <p:nvPr/>
        </p:nvSpPr>
        <p:spPr>
          <a:xfrm>
            <a:off x="2683031" y="3265927"/>
            <a:ext cx="661574" cy="1907808"/>
          </a:xfrm>
          <a:prstGeom prst="downArrow">
            <a:avLst>
              <a:gd name="adj1" fmla="val 50000"/>
              <a:gd name="adj2" fmla="val 42206"/>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Oval 22"/>
          <p:cNvSpPr>
            <a:spLocks noChangeArrowheads="1"/>
          </p:cNvSpPr>
          <p:nvPr/>
        </p:nvSpPr>
        <p:spPr bwMode="auto">
          <a:xfrm>
            <a:off x="2442447" y="3529019"/>
            <a:ext cx="1142742"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動物</a:t>
            </a:r>
          </a:p>
        </p:txBody>
      </p:sp>
      <p:sp>
        <p:nvSpPr>
          <p:cNvPr id="45" name="타원 44"/>
          <p:cNvSpPr/>
          <p:nvPr/>
        </p:nvSpPr>
        <p:spPr>
          <a:xfrm>
            <a:off x="2556618" y="2652460"/>
            <a:ext cx="914400" cy="519351"/>
          </a:xfrm>
          <a:prstGeom prst="ellipse">
            <a:avLst/>
          </a:prstGeom>
          <a:solidFill>
            <a:schemeClr val="bg2"/>
          </a:solidFill>
          <a:ln w="9525">
            <a:noFill/>
            <a:miter lim="800000"/>
            <a:headEnd/>
            <a:tailEnd/>
          </a:ln>
        </p:spPr>
        <p:txBody>
          <a:bodyPr>
            <a:spAutoFit/>
          </a:bodyPr>
          <a:lstStyle/>
          <a:p>
            <a:pPr algn="ctr">
              <a:spcBef>
                <a:spcPct val="50000"/>
              </a:spcBef>
            </a:pPr>
            <a:r>
              <a:rPr lang="ja-JP" altLang="en-US" dirty="0" smtClean="0">
                <a:solidFill>
                  <a:schemeClr val="tx1"/>
                </a:solidFill>
                <a:latin typeface="Arial" charset="0"/>
                <a:ea typeface="ＭＳ Ｐゴシック" charset="-128"/>
              </a:rPr>
              <a:t>本能</a:t>
            </a:r>
            <a:endParaRPr lang="ja-JP" altLang="en-US" dirty="0">
              <a:solidFill>
                <a:schemeClr val="tx1"/>
              </a:solidFill>
              <a:latin typeface="Arial" charset="0"/>
              <a:ea typeface="ＭＳ Ｐゴシック" charset="-128"/>
            </a:endParaRPr>
          </a:p>
        </p:txBody>
      </p:sp>
      <p:sp>
        <p:nvSpPr>
          <p:cNvPr id="46" name="타원 45"/>
          <p:cNvSpPr/>
          <p:nvPr/>
        </p:nvSpPr>
        <p:spPr>
          <a:xfrm>
            <a:off x="2556618" y="4282722"/>
            <a:ext cx="914400" cy="519351"/>
          </a:xfrm>
          <a:prstGeom prst="ellipse">
            <a:avLst/>
          </a:prstGeom>
          <a:solidFill>
            <a:schemeClr val="accent1"/>
          </a:solidFill>
          <a:ln w="9525">
            <a:noFill/>
            <a:miter lim="800000"/>
            <a:headEnd/>
            <a:tailEnd/>
          </a:ln>
        </p:spPr>
        <p:txBody>
          <a:bodyPr>
            <a:spAutoFit/>
          </a:bodyPr>
          <a:lstStyle/>
          <a:p>
            <a:pPr algn="ctr">
              <a:spcBef>
                <a:spcPct val="50000"/>
              </a:spcBef>
            </a:pPr>
            <a:r>
              <a:rPr lang="ja-JP" altLang="en-US" dirty="0">
                <a:solidFill>
                  <a:schemeClr val="bg1"/>
                </a:solidFill>
              </a:rPr>
              <a:t>体</a:t>
            </a:r>
          </a:p>
        </p:txBody>
      </p:sp>
      <p:sp>
        <p:nvSpPr>
          <p:cNvPr id="47" name="TextBox 46"/>
          <p:cNvSpPr txBox="1"/>
          <p:nvPr/>
        </p:nvSpPr>
        <p:spPr>
          <a:xfrm>
            <a:off x="2229018" y="5296181"/>
            <a:ext cx="1569600" cy="646331"/>
          </a:xfrm>
          <a:prstGeom prst="rect">
            <a:avLst/>
          </a:prstGeom>
          <a:noFill/>
          <a:ln w="28575">
            <a:solidFill>
              <a:schemeClr val="accent1">
                <a:lumMod val="75000"/>
              </a:schemeClr>
            </a:solidFill>
          </a:ln>
        </p:spPr>
        <p:txBody>
          <a:bodyPr wrap="square" rtlCol="0">
            <a:spAutoFit/>
          </a:bodyPr>
          <a:lstStyle/>
          <a:p>
            <a:pPr algn="ctr"/>
            <a:r>
              <a:rPr kumimoji="1" lang="ja-JP" altLang="en-US" dirty="0" smtClean="0"/>
              <a:t>目的のために生を営む</a:t>
            </a:r>
            <a:endParaRPr kumimoji="1" lang="ja-JP" altLang="en-US" dirty="0"/>
          </a:p>
        </p:txBody>
      </p:sp>
      <p:sp>
        <p:nvSpPr>
          <p:cNvPr id="53" name="下矢印 33"/>
          <p:cNvSpPr/>
          <p:nvPr/>
        </p:nvSpPr>
        <p:spPr>
          <a:xfrm>
            <a:off x="4471357" y="3264507"/>
            <a:ext cx="661574" cy="1907808"/>
          </a:xfrm>
          <a:prstGeom prst="downArrow">
            <a:avLst>
              <a:gd name="adj1" fmla="val 50000"/>
              <a:gd name="adj2" fmla="val 42206"/>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Oval 22"/>
          <p:cNvSpPr>
            <a:spLocks noChangeArrowheads="1"/>
          </p:cNvSpPr>
          <p:nvPr/>
        </p:nvSpPr>
        <p:spPr bwMode="auto">
          <a:xfrm>
            <a:off x="4230773" y="3527599"/>
            <a:ext cx="1142742"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植物</a:t>
            </a:r>
          </a:p>
        </p:txBody>
      </p:sp>
      <p:sp>
        <p:nvSpPr>
          <p:cNvPr id="55" name="타원 54"/>
          <p:cNvSpPr/>
          <p:nvPr/>
        </p:nvSpPr>
        <p:spPr>
          <a:xfrm>
            <a:off x="4344944" y="2651040"/>
            <a:ext cx="914400" cy="519351"/>
          </a:xfrm>
          <a:prstGeom prst="ellipse">
            <a:avLst/>
          </a:prstGeom>
          <a:solidFill>
            <a:schemeClr val="bg2"/>
          </a:solidFill>
          <a:ln w="9525">
            <a:noFill/>
            <a:miter lim="800000"/>
            <a:headEnd/>
            <a:tailEnd/>
          </a:ln>
        </p:spPr>
        <p:txBody>
          <a:bodyPr>
            <a:spAutoFit/>
          </a:bodyPr>
          <a:lstStyle/>
          <a:p>
            <a:pPr algn="ctr">
              <a:spcBef>
                <a:spcPct val="50000"/>
              </a:spcBef>
            </a:pPr>
            <a:r>
              <a:rPr lang="ja-JP" altLang="en-US" dirty="0" smtClean="0">
                <a:solidFill>
                  <a:schemeClr val="tx1"/>
                </a:solidFill>
                <a:latin typeface="Arial" charset="0"/>
                <a:ea typeface="ＭＳ Ｐゴシック" charset="-128"/>
              </a:rPr>
              <a:t>性相</a:t>
            </a:r>
            <a:endParaRPr lang="ja-JP" altLang="en-US" dirty="0">
              <a:solidFill>
                <a:schemeClr val="tx1"/>
              </a:solidFill>
              <a:latin typeface="Arial" charset="0"/>
              <a:ea typeface="ＭＳ Ｐゴシック" charset="-128"/>
            </a:endParaRPr>
          </a:p>
        </p:txBody>
      </p:sp>
      <p:sp>
        <p:nvSpPr>
          <p:cNvPr id="56" name="타원 55"/>
          <p:cNvSpPr/>
          <p:nvPr/>
        </p:nvSpPr>
        <p:spPr>
          <a:xfrm>
            <a:off x="4344944" y="4281302"/>
            <a:ext cx="914400" cy="519351"/>
          </a:xfrm>
          <a:prstGeom prst="ellipse">
            <a:avLst/>
          </a:prstGeom>
          <a:solidFill>
            <a:schemeClr val="accent1"/>
          </a:solidFill>
          <a:ln w="9525">
            <a:noFill/>
            <a:miter lim="800000"/>
            <a:headEnd/>
            <a:tailEnd/>
          </a:ln>
        </p:spPr>
        <p:txBody>
          <a:bodyPr>
            <a:spAutoFit/>
          </a:bodyPr>
          <a:lstStyle/>
          <a:p>
            <a:pPr algn="ctr">
              <a:spcBef>
                <a:spcPct val="50000"/>
              </a:spcBef>
            </a:pPr>
            <a:r>
              <a:rPr lang="ja-JP" altLang="en-US" dirty="0">
                <a:solidFill>
                  <a:schemeClr val="bg1"/>
                </a:solidFill>
              </a:rPr>
              <a:t>形状</a:t>
            </a:r>
          </a:p>
        </p:txBody>
      </p:sp>
      <p:sp>
        <p:nvSpPr>
          <p:cNvPr id="57" name="TextBox 56"/>
          <p:cNvSpPr txBox="1"/>
          <p:nvPr/>
        </p:nvSpPr>
        <p:spPr>
          <a:xfrm>
            <a:off x="4017344" y="5294761"/>
            <a:ext cx="1569600" cy="646331"/>
          </a:xfrm>
          <a:prstGeom prst="rect">
            <a:avLst/>
          </a:prstGeom>
          <a:noFill/>
          <a:ln w="28575">
            <a:solidFill>
              <a:schemeClr val="accent1">
                <a:lumMod val="75000"/>
              </a:schemeClr>
            </a:solidFill>
          </a:ln>
        </p:spPr>
        <p:txBody>
          <a:bodyPr wrap="square" rtlCol="0">
            <a:spAutoFit/>
          </a:bodyPr>
          <a:lstStyle/>
          <a:p>
            <a:pPr algn="ctr"/>
            <a:r>
              <a:rPr kumimoji="1" lang="ja-JP" altLang="en-US" dirty="0" smtClean="0"/>
              <a:t>有機的な機能を維持</a:t>
            </a:r>
            <a:endParaRPr kumimoji="1" lang="ja-JP" altLang="en-US" dirty="0"/>
          </a:p>
        </p:txBody>
      </p:sp>
      <p:sp>
        <p:nvSpPr>
          <p:cNvPr id="19" name="下矢印 33"/>
          <p:cNvSpPr/>
          <p:nvPr/>
        </p:nvSpPr>
        <p:spPr>
          <a:xfrm>
            <a:off x="6264216" y="3264507"/>
            <a:ext cx="661574" cy="1907808"/>
          </a:xfrm>
          <a:prstGeom prst="downArrow">
            <a:avLst>
              <a:gd name="adj1" fmla="val 50000"/>
              <a:gd name="adj2" fmla="val 42206"/>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Oval 22"/>
          <p:cNvSpPr>
            <a:spLocks noChangeArrowheads="1"/>
          </p:cNvSpPr>
          <p:nvPr/>
        </p:nvSpPr>
        <p:spPr bwMode="auto">
          <a:xfrm>
            <a:off x="6023632" y="3527599"/>
            <a:ext cx="1142742"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分子</a:t>
            </a:r>
          </a:p>
        </p:txBody>
      </p:sp>
      <p:sp>
        <p:nvSpPr>
          <p:cNvPr id="21" name="타원 20"/>
          <p:cNvSpPr/>
          <p:nvPr/>
        </p:nvSpPr>
        <p:spPr>
          <a:xfrm>
            <a:off x="6137803" y="2651040"/>
            <a:ext cx="914400" cy="519351"/>
          </a:xfrm>
          <a:prstGeom prst="ellipse">
            <a:avLst/>
          </a:prstGeom>
          <a:solidFill>
            <a:schemeClr val="bg2"/>
          </a:solidFill>
          <a:ln w="9525">
            <a:noFill/>
            <a:miter lim="800000"/>
            <a:headEnd/>
            <a:tailEnd/>
          </a:ln>
        </p:spPr>
        <p:txBody>
          <a:bodyPr>
            <a:spAutoFit/>
          </a:bodyPr>
          <a:lstStyle/>
          <a:p>
            <a:pPr algn="ctr">
              <a:spcBef>
                <a:spcPct val="50000"/>
              </a:spcBef>
            </a:pPr>
            <a:r>
              <a:rPr lang="ja-JP" altLang="en-US" dirty="0" smtClean="0">
                <a:solidFill>
                  <a:schemeClr val="tx1"/>
                </a:solidFill>
                <a:latin typeface="Arial" charset="0"/>
                <a:ea typeface="ＭＳ Ｐゴシック" charset="-128"/>
              </a:rPr>
              <a:t>性相</a:t>
            </a:r>
            <a:endParaRPr lang="ja-JP" altLang="en-US" dirty="0">
              <a:solidFill>
                <a:schemeClr val="tx1"/>
              </a:solidFill>
              <a:latin typeface="Arial" charset="0"/>
              <a:ea typeface="ＭＳ Ｐゴシック" charset="-128"/>
            </a:endParaRPr>
          </a:p>
        </p:txBody>
      </p:sp>
      <p:sp>
        <p:nvSpPr>
          <p:cNvPr id="22" name="타원 21"/>
          <p:cNvSpPr/>
          <p:nvPr/>
        </p:nvSpPr>
        <p:spPr>
          <a:xfrm>
            <a:off x="6137803" y="4281302"/>
            <a:ext cx="914400" cy="519351"/>
          </a:xfrm>
          <a:prstGeom prst="ellipse">
            <a:avLst/>
          </a:prstGeom>
          <a:solidFill>
            <a:schemeClr val="accent1"/>
          </a:solidFill>
          <a:ln w="9525">
            <a:noFill/>
            <a:miter lim="800000"/>
            <a:headEnd/>
            <a:tailEnd/>
          </a:ln>
        </p:spPr>
        <p:txBody>
          <a:bodyPr>
            <a:spAutoFit/>
          </a:bodyPr>
          <a:lstStyle/>
          <a:p>
            <a:pPr algn="ctr">
              <a:spcBef>
                <a:spcPct val="50000"/>
              </a:spcBef>
            </a:pPr>
            <a:r>
              <a:rPr lang="ja-JP" altLang="en-US" dirty="0">
                <a:solidFill>
                  <a:schemeClr val="bg1"/>
                </a:solidFill>
              </a:rPr>
              <a:t>形状</a:t>
            </a:r>
          </a:p>
        </p:txBody>
      </p:sp>
      <p:sp>
        <p:nvSpPr>
          <p:cNvPr id="24" name="TextBox 23"/>
          <p:cNvSpPr txBox="1"/>
          <p:nvPr/>
        </p:nvSpPr>
        <p:spPr>
          <a:xfrm>
            <a:off x="5810203" y="5294761"/>
            <a:ext cx="1569600" cy="646331"/>
          </a:xfrm>
          <a:prstGeom prst="rect">
            <a:avLst/>
          </a:prstGeom>
          <a:noFill/>
          <a:ln w="28575">
            <a:solidFill>
              <a:schemeClr val="accent1">
                <a:lumMod val="75000"/>
              </a:schemeClr>
            </a:solidFill>
          </a:ln>
        </p:spPr>
        <p:txBody>
          <a:bodyPr wrap="square" rtlCol="0">
            <a:spAutoFit/>
          </a:bodyPr>
          <a:lstStyle/>
          <a:p>
            <a:pPr algn="ctr"/>
            <a:r>
              <a:rPr lang="ja-JP" altLang="en-US" dirty="0"/>
              <a:t>物</a:t>
            </a:r>
            <a:r>
              <a:rPr lang="ja-JP" altLang="en-US" dirty="0" smtClean="0"/>
              <a:t>質・分子を形成</a:t>
            </a:r>
            <a:endParaRPr kumimoji="1" lang="ja-JP" altLang="en-US" dirty="0"/>
          </a:p>
        </p:txBody>
      </p:sp>
      <p:grpSp>
        <p:nvGrpSpPr>
          <p:cNvPr id="37" name="그룹 36"/>
          <p:cNvGrpSpPr/>
          <p:nvPr/>
        </p:nvGrpSpPr>
        <p:grpSpPr>
          <a:xfrm>
            <a:off x="559180" y="2292883"/>
            <a:ext cx="1406326" cy="2880000"/>
            <a:chOff x="2851775" y="2292883"/>
            <a:chExt cx="1406326" cy="2880000"/>
          </a:xfrm>
        </p:grpSpPr>
        <p:sp>
          <p:nvSpPr>
            <p:cNvPr id="41" name="Text Box 56"/>
            <p:cNvSpPr txBox="1">
              <a:spLocks noChangeArrowheads="1"/>
            </p:cNvSpPr>
            <p:nvPr/>
          </p:nvSpPr>
          <p:spPr bwMode="auto">
            <a:xfrm>
              <a:off x="2851775" y="2292883"/>
              <a:ext cx="1406326" cy="2880000"/>
            </a:xfrm>
            <a:prstGeom prst="rect">
              <a:avLst/>
            </a:prstGeom>
            <a:gradFill rotWithShape="1">
              <a:gsLst>
                <a:gs pos="0">
                  <a:schemeClr val="bg2"/>
                </a:gs>
                <a:gs pos="100000">
                  <a:schemeClr val="accent1"/>
                </a:gs>
              </a:gsLst>
              <a:lin ang="5400000" scaled="1"/>
            </a:gradFill>
            <a:ln w="9525">
              <a:noFill/>
              <a:round/>
              <a:headEnd/>
              <a:tailEnd/>
            </a:ln>
          </p:spPr>
          <p:txBody>
            <a:bodyPr wrap="none" anchor="ctr"/>
            <a:lstStyle>
              <a:defPPr>
                <a:defRPr lang="ja-JP"/>
              </a:defPPr>
              <a:lvl1pPr algn="ctr"/>
            </a:lstStyle>
            <a:p>
              <a:r>
                <a:rPr lang="ja-JP" altLang="en-US" b="1" dirty="0">
                  <a:solidFill>
                    <a:schemeClr val="bg1"/>
                  </a:solidFill>
                </a:rPr>
                <a:t>相対的関係</a:t>
              </a:r>
            </a:p>
          </p:txBody>
        </p:sp>
        <p:sp>
          <p:nvSpPr>
            <p:cNvPr id="42" name="Text Box 48"/>
            <p:cNvSpPr txBox="1">
              <a:spLocks noChangeArrowheads="1"/>
            </p:cNvSpPr>
            <p:nvPr/>
          </p:nvSpPr>
          <p:spPr bwMode="auto">
            <a:xfrm>
              <a:off x="3108195" y="2294400"/>
              <a:ext cx="726843" cy="369332"/>
            </a:xfrm>
            <a:prstGeom prst="rect">
              <a:avLst/>
            </a:prstGeom>
            <a:noFill/>
            <a:ln w="9525">
              <a:noFill/>
              <a:miter lim="800000"/>
              <a:headEnd/>
              <a:tailEnd/>
            </a:ln>
          </p:spPr>
          <p:txBody>
            <a:bodyPr wrap="square">
              <a:spAutoFit/>
            </a:bodyPr>
            <a:lstStyle/>
            <a:p>
              <a:pPr>
                <a:spcBef>
                  <a:spcPct val="50000"/>
                </a:spcBef>
              </a:pPr>
              <a:r>
                <a:rPr lang="ja-JP" altLang="en-US" dirty="0" smtClean="0"/>
                <a:t>内的</a:t>
              </a:r>
              <a:endParaRPr lang="ja-JP" altLang="en-US" dirty="0"/>
            </a:p>
          </p:txBody>
        </p:sp>
        <p:sp>
          <p:nvSpPr>
            <p:cNvPr id="43" name="Text Box 49"/>
            <p:cNvSpPr txBox="1">
              <a:spLocks noChangeArrowheads="1"/>
            </p:cNvSpPr>
            <p:nvPr/>
          </p:nvSpPr>
          <p:spPr bwMode="auto">
            <a:xfrm>
              <a:off x="3108195" y="4789098"/>
              <a:ext cx="823809" cy="369332"/>
            </a:xfrm>
            <a:prstGeom prst="rect">
              <a:avLst/>
            </a:prstGeom>
            <a:noFill/>
            <a:ln w="9525">
              <a:noFill/>
              <a:miter lim="800000"/>
              <a:headEnd/>
              <a:tailEnd/>
            </a:ln>
          </p:spPr>
          <p:txBody>
            <a:bodyPr wrap="square">
              <a:spAutoFit/>
            </a:bodyPr>
            <a:lstStyle/>
            <a:p>
              <a:pPr>
                <a:spcBef>
                  <a:spcPct val="50000"/>
                </a:spcBef>
              </a:pPr>
              <a:r>
                <a:rPr lang="ja-JP" altLang="en-US" dirty="0"/>
                <a:t>外</a:t>
              </a:r>
              <a:r>
                <a:rPr lang="ja-JP" altLang="en-US" dirty="0" smtClean="0"/>
                <a:t>的</a:t>
              </a:r>
              <a:endParaRPr lang="ja-JP" altLang="en-US" dirty="0"/>
            </a:p>
          </p:txBody>
        </p:sp>
        <p:sp>
          <p:nvSpPr>
            <p:cNvPr id="44" name="Text Box 50"/>
            <p:cNvSpPr txBox="1">
              <a:spLocks noChangeArrowheads="1"/>
            </p:cNvSpPr>
            <p:nvPr/>
          </p:nvSpPr>
          <p:spPr bwMode="auto">
            <a:xfrm>
              <a:off x="3108195" y="2582545"/>
              <a:ext cx="976727" cy="369332"/>
            </a:xfrm>
            <a:prstGeom prst="rect">
              <a:avLst/>
            </a:prstGeom>
            <a:noFill/>
            <a:ln w="9525">
              <a:noFill/>
              <a:miter lim="800000"/>
              <a:headEnd/>
              <a:tailEnd/>
            </a:ln>
          </p:spPr>
          <p:txBody>
            <a:bodyPr wrap="square">
              <a:spAutoFit/>
            </a:bodyPr>
            <a:lstStyle/>
            <a:p>
              <a:pPr>
                <a:spcBef>
                  <a:spcPct val="50000"/>
                </a:spcBef>
              </a:pPr>
              <a:r>
                <a:rPr lang="ja-JP" altLang="en-US" dirty="0"/>
                <a:t>原因</a:t>
              </a:r>
              <a:r>
                <a:rPr lang="ja-JP" altLang="en-US" dirty="0" smtClean="0"/>
                <a:t>的</a:t>
              </a:r>
              <a:endParaRPr lang="ja-JP" altLang="en-US" dirty="0"/>
            </a:p>
          </p:txBody>
        </p:sp>
        <p:sp>
          <p:nvSpPr>
            <p:cNvPr id="48" name="Text Box 51"/>
            <p:cNvSpPr txBox="1">
              <a:spLocks noChangeArrowheads="1"/>
            </p:cNvSpPr>
            <p:nvPr/>
          </p:nvSpPr>
          <p:spPr bwMode="auto">
            <a:xfrm>
              <a:off x="3108195" y="4500950"/>
              <a:ext cx="937062" cy="369332"/>
            </a:xfrm>
            <a:prstGeom prst="rect">
              <a:avLst/>
            </a:prstGeom>
            <a:noFill/>
            <a:ln w="9525">
              <a:noFill/>
              <a:miter lim="800000"/>
              <a:headEnd/>
              <a:tailEnd/>
            </a:ln>
          </p:spPr>
          <p:txBody>
            <a:bodyPr wrap="square">
              <a:spAutoFit/>
            </a:bodyPr>
            <a:lstStyle/>
            <a:p>
              <a:pPr>
                <a:spcBef>
                  <a:spcPct val="50000"/>
                </a:spcBef>
              </a:pPr>
              <a:r>
                <a:rPr lang="ja-JP" altLang="en-US" dirty="0"/>
                <a:t>結果</a:t>
              </a:r>
              <a:r>
                <a:rPr lang="ja-JP" altLang="en-US" dirty="0" smtClean="0"/>
                <a:t>的</a:t>
              </a:r>
              <a:endParaRPr lang="ja-JP" altLang="en-US" dirty="0"/>
            </a:p>
          </p:txBody>
        </p:sp>
        <p:sp>
          <p:nvSpPr>
            <p:cNvPr id="49" name="Text Box 52"/>
            <p:cNvSpPr txBox="1">
              <a:spLocks noChangeArrowheads="1"/>
            </p:cNvSpPr>
            <p:nvPr/>
          </p:nvSpPr>
          <p:spPr bwMode="auto">
            <a:xfrm>
              <a:off x="3108195" y="2870690"/>
              <a:ext cx="937063" cy="369332"/>
            </a:xfrm>
            <a:prstGeom prst="rect">
              <a:avLst/>
            </a:prstGeom>
            <a:noFill/>
            <a:ln w="9525">
              <a:noFill/>
              <a:miter lim="800000"/>
              <a:headEnd/>
              <a:tailEnd/>
            </a:ln>
          </p:spPr>
          <p:txBody>
            <a:bodyPr wrap="square">
              <a:spAutoFit/>
            </a:bodyPr>
            <a:lstStyle/>
            <a:p>
              <a:pPr>
                <a:spcBef>
                  <a:spcPct val="50000"/>
                </a:spcBef>
              </a:pPr>
              <a:r>
                <a:rPr lang="ja-JP" altLang="en-US" dirty="0" smtClean="0"/>
                <a:t>主体的</a:t>
              </a:r>
              <a:endParaRPr lang="ja-JP" altLang="en-US" dirty="0"/>
            </a:p>
          </p:txBody>
        </p:sp>
        <p:sp>
          <p:nvSpPr>
            <p:cNvPr id="50" name="Text Box 53"/>
            <p:cNvSpPr txBox="1">
              <a:spLocks noChangeArrowheads="1"/>
            </p:cNvSpPr>
            <p:nvPr/>
          </p:nvSpPr>
          <p:spPr bwMode="auto">
            <a:xfrm>
              <a:off x="3108195" y="4212805"/>
              <a:ext cx="956062" cy="369332"/>
            </a:xfrm>
            <a:prstGeom prst="rect">
              <a:avLst/>
            </a:prstGeom>
            <a:noFill/>
            <a:ln w="9525">
              <a:noFill/>
              <a:miter lim="800000"/>
              <a:headEnd/>
              <a:tailEnd/>
            </a:ln>
          </p:spPr>
          <p:txBody>
            <a:bodyPr wrap="square">
              <a:spAutoFit/>
            </a:bodyPr>
            <a:lstStyle/>
            <a:p>
              <a:pPr>
                <a:spcBef>
                  <a:spcPct val="50000"/>
                </a:spcBef>
              </a:pPr>
              <a:r>
                <a:rPr lang="ja-JP" altLang="en-US" dirty="0" smtClean="0"/>
                <a:t>対象的</a:t>
              </a:r>
              <a:endParaRPr lang="ja-JP" altLang="en-US" dirty="0"/>
            </a:p>
          </p:txBody>
        </p:sp>
        <p:sp>
          <p:nvSpPr>
            <p:cNvPr id="51" name="Text Box 54"/>
            <p:cNvSpPr txBox="1">
              <a:spLocks noChangeArrowheads="1"/>
            </p:cNvSpPr>
            <p:nvPr/>
          </p:nvSpPr>
          <p:spPr bwMode="auto">
            <a:xfrm>
              <a:off x="3108195" y="3158835"/>
              <a:ext cx="718700" cy="369332"/>
            </a:xfrm>
            <a:prstGeom prst="rect">
              <a:avLst/>
            </a:prstGeom>
            <a:noFill/>
            <a:ln w="9525">
              <a:noFill/>
              <a:miter lim="800000"/>
              <a:headEnd/>
              <a:tailEnd/>
            </a:ln>
          </p:spPr>
          <p:txBody>
            <a:bodyPr wrap="square">
              <a:spAutoFit/>
            </a:bodyPr>
            <a:lstStyle/>
            <a:p>
              <a:pPr>
                <a:spcBef>
                  <a:spcPct val="50000"/>
                </a:spcBef>
              </a:pPr>
              <a:r>
                <a:rPr lang="ja-JP" altLang="en-US" dirty="0" smtClean="0"/>
                <a:t>縦的</a:t>
              </a:r>
              <a:endParaRPr lang="ja-JP" altLang="en-US" dirty="0"/>
            </a:p>
          </p:txBody>
        </p:sp>
        <p:sp>
          <p:nvSpPr>
            <p:cNvPr id="52" name="Text Box 55"/>
            <p:cNvSpPr txBox="1">
              <a:spLocks noChangeArrowheads="1"/>
            </p:cNvSpPr>
            <p:nvPr/>
          </p:nvSpPr>
          <p:spPr bwMode="auto">
            <a:xfrm>
              <a:off x="3108195" y="3924660"/>
              <a:ext cx="718699" cy="369332"/>
            </a:xfrm>
            <a:prstGeom prst="rect">
              <a:avLst/>
            </a:prstGeom>
            <a:noFill/>
            <a:ln w="9525">
              <a:noFill/>
              <a:miter lim="800000"/>
              <a:headEnd/>
              <a:tailEnd/>
            </a:ln>
          </p:spPr>
          <p:txBody>
            <a:bodyPr wrap="square">
              <a:spAutoFit/>
            </a:bodyPr>
            <a:lstStyle/>
            <a:p>
              <a:pPr>
                <a:spcBef>
                  <a:spcPct val="50000"/>
                </a:spcBef>
              </a:pPr>
              <a:r>
                <a:rPr lang="ja-JP" altLang="en-US" dirty="0" smtClean="0"/>
                <a:t>横的</a:t>
              </a:r>
              <a:endParaRPr lang="ja-JP" altLang="en-US" dirty="0"/>
            </a:p>
          </p:txBody>
        </p:sp>
      </p:grpSp>
      <p:sp>
        <p:nvSpPr>
          <p:cNvPr id="58" name="Oval 22"/>
          <p:cNvSpPr>
            <a:spLocks noChangeArrowheads="1"/>
          </p:cNvSpPr>
          <p:nvPr/>
        </p:nvSpPr>
        <p:spPr bwMode="auto">
          <a:xfrm>
            <a:off x="7584523" y="4336261"/>
            <a:ext cx="1142742"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t>原子</a:t>
            </a:r>
            <a:endParaRPr lang="ja-JP" altLang="en-US" dirty="0"/>
          </a:p>
        </p:txBody>
      </p:sp>
    </p:spTree>
    <p:extLst>
      <p:ext uri="{BB962C8B-B14F-4D97-AF65-F5344CB8AC3E}">
        <p14:creationId xmlns:p14="http://schemas.microsoft.com/office/powerpoint/2010/main" val="154136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0.25 2.48844E-6 L -1.38889E-6 2.48844E-6 " pathEditMode="relative" rAng="0" ptsTypes="AA">
                                      <p:cBhvr>
                                        <p:cTn id="6" dur="1000" fill="hold"/>
                                        <p:tgtEl>
                                          <p:spTgt spid="37"/>
                                        </p:tgtEl>
                                        <p:attrNameLst>
                                          <p:attrName>ppt_x</p:attrName>
                                          <p:attrName>ppt_y</p:attrName>
                                        </p:attrNameLst>
                                      </p:cBhvr>
                                      <p:rCtr x="-12500" y="0"/>
                                    </p:animMotion>
                                  </p:childTnLst>
                                </p:cTn>
                              </p:par>
                            </p:childTnLst>
                          </p:cTn>
                        </p:par>
                        <p:par>
                          <p:cTn id="7" fill="hold">
                            <p:stCondLst>
                              <p:cond delay="1000"/>
                            </p:stCondLst>
                            <p:childTnLst>
                              <p:par>
                                <p:cTn id="8" presetID="10" presetClass="entr" presetSubtype="0" fill="hold" grpId="0" nodeType="after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fade">
                                      <p:cBhvr>
                                        <p:cTn id="15" dur="1000"/>
                                        <p:tgtEl>
                                          <p:spTgt spid="45"/>
                                        </p:tgtEl>
                                      </p:cBhvr>
                                    </p:animEffect>
                                    <p:anim calcmode="lin" valueType="num">
                                      <p:cBhvr>
                                        <p:cTn id="16" dur="1000" fill="hold"/>
                                        <p:tgtEl>
                                          <p:spTgt spid="45"/>
                                        </p:tgtEl>
                                        <p:attrNameLst>
                                          <p:attrName>ppt_x</p:attrName>
                                        </p:attrNameLst>
                                      </p:cBhvr>
                                      <p:tavLst>
                                        <p:tav tm="0">
                                          <p:val>
                                            <p:strVal val="#ppt_x"/>
                                          </p:val>
                                        </p:tav>
                                        <p:tav tm="100000">
                                          <p:val>
                                            <p:strVal val="#ppt_x"/>
                                          </p:val>
                                        </p:tav>
                                      </p:tavLst>
                                    </p:anim>
                                    <p:anim calcmode="lin" valueType="num">
                                      <p:cBhvr>
                                        <p:cTn id="17"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fade">
                                      <p:cBhvr>
                                        <p:cTn id="22" dur="1000"/>
                                        <p:tgtEl>
                                          <p:spTgt spid="46"/>
                                        </p:tgtEl>
                                      </p:cBhvr>
                                    </p:animEffect>
                                    <p:anim calcmode="lin" valueType="num">
                                      <p:cBhvr>
                                        <p:cTn id="23" dur="1000" fill="hold"/>
                                        <p:tgtEl>
                                          <p:spTgt spid="46"/>
                                        </p:tgtEl>
                                        <p:attrNameLst>
                                          <p:attrName>ppt_x</p:attrName>
                                        </p:attrNameLst>
                                      </p:cBhvr>
                                      <p:tavLst>
                                        <p:tav tm="0">
                                          <p:val>
                                            <p:strVal val="#ppt_x"/>
                                          </p:val>
                                        </p:tav>
                                        <p:tav tm="100000">
                                          <p:val>
                                            <p:strVal val="#ppt_x"/>
                                          </p:val>
                                        </p:tav>
                                      </p:tavLst>
                                    </p:anim>
                                    <p:anim calcmode="lin" valueType="num">
                                      <p:cBhvr>
                                        <p:cTn id="24"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500"/>
                                        <p:tgtEl>
                                          <p:spTgt spid="39"/>
                                        </p:tgtEl>
                                        <p:attrNameLst>
                                          <p:attrName>ppt_y</p:attrName>
                                        </p:attrNameLst>
                                      </p:cBhvr>
                                      <p:tavLst>
                                        <p:tav tm="0">
                                          <p:val>
                                            <p:strVal val="#ppt_y-#ppt_h*1.125000"/>
                                          </p:val>
                                        </p:tav>
                                        <p:tav tm="100000">
                                          <p:val>
                                            <p:strVal val="#ppt_y"/>
                                          </p:val>
                                        </p:tav>
                                      </p:tavLst>
                                    </p:anim>
                                    <p:animEffect transition="in" filter="wipe(down)">
                                      <p:cBhvr>
                                        <p:cTn id="30" dur="500"/>
                                        <p:tgtEl>
                                          <p:spTgt spid="39"/>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wipe(up)">
                                      <p:cBhvr>
                                        <p:cTn id="34" dur="500"/>
                                        <p:tgtEl>
                                          <p:spTgt spid="4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fade">
                                      <p:cBhvr>
                                        <p:cTn id="39" dur="500"/>
                                        <p:tgtEl>
                                          <p:spTgt spid="54"/>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fade">
                                      <p:cBhvr>
                                        <p:cTn id="44" dur="500"/>
                                        <p:tgtEl>
                                          <p:spTgt spid="55"/>
                                        </p:tgtEl>
                                      </p:cBhvr>
                                    </p:animEffect>
                                    <p:anim calcmode="lin" valueType="num">
                                      <p:cBhvr>
                                        <p:cTn id="45" dur="500" fill="hold"/>
                                        <p:tgtEl>
                                          <p:spTgt spid="55"/>
                                        </p:tgtEl>
                                        <p:attrNameLst>
                                          <p:attrName>ppt_x</p:attrName>
                                        </p:attrNameLst>
                                      </p:cBhvr>
                                      <p:tavLst>
                                        <p:tav tm="0">
                                          <p:val>
                                            <p:strVal val="#ppt_x"/>
                                          </p:val>
                                        </p:tav>
                                        <p:tav tm="100000">
                                          <p:val>
                                            <p:strVal val="#ppt_x"/>
                                          </p:val>
                                        </p:tav>
                                      </p:tavLst>
                                    </p:anim>
                                    <p:anim calcmode="lin" valueType="num">
                                      <p:cBhvr>
                                        <p:cTn id="46" dur="5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500"/>
                                        <p:tgtEl>
                                          <p:spTgt spid="56"/>
                                        </p:tgtEl>
                                      </p:cBhvr>
                                    </p:animEffect>
                                    <p:anim calcmode="lin" valueType="num">
                                      <p:cBhvr>
                                        <p:cTn id="52" dur="500" fill="hold"/>
                                        <p:tgtEl>
                                          <p:spTgt spid="56"/>
                                        </p:tgtEl>
                                        <p:attrNameLst>
                                          <p:attrName>ppt_x</p:attrName>
                                        </p:attrNameLst>
                                      </p:cBhvr>
                                      <p:tavLst>
                                        <p:tav tm="0">
                                          <p:val>
                                            <p:strVal val="#ppt_x"/>
                                          </p:val>
                                        </p:tav>
                                        <p:tav tm="100000">
                                          <p:val>
                                            <p:strVal val="#ppt_x"/>
                                          </p:val>
                                        </p:tav>
                                      </p:tavLst>
                                    </p:anim>
                                    <p:anim calcmode="lin" valueType="num">
                                      <p:cBhvr>
                                        <p:cTn id="53" dur="5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additive="base">
                                        <p:cTn id="58" dur="500"/>
                                        <p:tgtEl>
                                          <p:spTgt spid="53"/>
                                        </p:tgtEl>
                                        <p:attrNameLst>
                                          <p:attrName>ppt_y</p:attrName>
                                        </p:attrNameLst>
                                      </p:cBhvr>
                                      <p:tavLst>
                                        <p:tav tm="0">
                                          <p:val>
                                            <p:strVal val="#ppt_y-#ppt_h*1.125000"/>
                                          </p:val>
                                        </p:tav>
                                        <p:tav tm="100000">
                                          <p:val>
                                            <p:strVal val="#ppt_y"/>
                                          </p:val>
                                        </p:tav>
                                      </p:tavLst>
                                    </p:anim>
                                    <p:animEffect transition="in" filter="wipe(down)">
                                      <p:cBhvr>
                                        <p:cTn id="59" dur="500"/>
                                        <p:tgtEl>
                                          <p:spTgt spid="53"/>
                                        </p:tgtEl>
                                      </p:cBhvr>
                                    </p:animEffect>
                                  </p:childTnLst>
                                </p:cTn>
                              </p:par>
                            </p:childTnLst>
                          </p:cTn>
                        </p:par>
                        <p:par>
                          <p:cTn id="60" fill="hold">
                            <p:stCondLst>
                              <p:cond delay="500"/>
                            </p:stCondLst>
                            <p:childTnLst>
                              <p:par>
                                <p:cTn id="61" presetID="22" presetClass="entr" presetSubtype="1"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ipe(up)">
                                      <p:cBhvr>
                                        <p:cTn id="63" dur="500"/>
                                        <p:tgtEl>
                                          <p:spTgt spid="57"/>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anim calcmode="lin" valueType="num">
                                      <p:cBhvr>
                                        <p:cTn id="74" dur="500" fill="hold"/>
                                        <p:tgtEl>
                                          <p:spTgt spid="22"/>
                                        </p:tgtEl>
                                        <p:attrNameLst>
                                          <p:attrName>ppt_x</p:attrName>
                                        </p:attrNameLst>
                                      </p:cBhvr>
                                      <p:tavLst>
                                        <p:tav tm="0">
                                          <p:val>
                                            <p:strVal val="#ppt_x"/>
                                          </p:val>
                                        </p:tav>
                                        <p:tav tm="100000">
                                          <p:val>
                                            <p:strVal val="#ppt_x"/>
                                          </p:val>
                                        </p:tav>
                                      </p:tavLst>
                                    </p:anim>
                                    <p:anim calcmode="lin" valueType="num">
                                      <p:cBhvr>
                                        <p:cTn id="75"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1" nodeType="clickEffect">
                                  <p:stCondLst>
                                    <p:cond delay="0"/>
                                  </p:stCondLst>
                                  <p:childTnLst>
                                    <p:set>
                                      <p:cBhvr>
                                        <p:cTn id="79" dur="1" fill="hold">
                                          <p:stCondLst>
                                            <p:cond delay="0"/>
                                          </p:stCondLst>
                                        </p:cTn>
                                        <p:tgtEl>
                                          <p:spTgt spid="58"/>
                                        </p:tgtEl>
                                        <p:attrNameLst>
                                          <p:attrName>style.visibility</p:attrName>
                                        </p:attrNameLst>
                                      </p:cBhvr>
                                      <p:to>
                                        <p:strVal val="visible"/>
                                      </p:to>
                                    </p:set>
                                    <p:anim calcmode="lin" valueType="num">
                                      <p:cBhvr>
                                        <p:cTn id="80" dur="500" fill="hold"/>
                                        <p:tgtEl>
                                          <p:spTgt spid="58"/>
                                        </p:tgtEl>
                                        <p:attrNameLst>
                                          <p:attrName>ppt_w</p:attrName>
                                        </p:attrNameLst>
                                      </p:cBhvr>
                                      <p:tavLst>
                                        <p:tav tm="0">
                                          <p:val>
                                            <p:fltVal val="0"/>
                                          </p:val>
                                        </p:tav>
                                        <p:tav tm="100000">
                                          <p:val>
                                            <p:strVal val="#ppt_w"/>
                                          </p:val>
                                        </p:tav>
                                      </p:tavLst>
                                    </p:anim>
                                    <p:anim calcmode="lin" valueType="num">
                                      <p:cBhvr>
                                        <p:cTn id="81" dur="500" fill="hold"/>
                                        <p:tgtEl>
                                          <p:spTgt spid="58"/>
                                        </p:tgtEl>
                                        <p:attrNameLst>
                                          <p:attrName>ppt_h</p:attrName>
                                        </p:attrNameLst>
                                      </p:cBhvr>
                                      <p:tavLst>
                                        <p:tav tm="0">
                                          <p:val>
                                            <p:fltVal val="0"/>
                                          </p:val>
                                        </p:tav>
                                        <p:tav tm="100000">
                                          <p:val>
                                            <p:strVal val="#ppt_h"/>
                                          </p:val>
                                        </p:tav>
                                      </p:tavLst>
                                    </p:anim>
                                    <p:animEffect transition="in" filter="fade">
                                      <p:cBhvr>
                                        <p:cTn id="82" dur="500"/>
                                        <p:tgtEl>
                                          <p:spTgt spid="58"/>
                                        </p:tgtEl>
                                      </p:cBhvr>
                                    </p:animEffect>
                                  </p:childTnLst>
                                </p:cTn>
                              </p:par>
                              <p:par>
                                <p:cTn id="83" presetID="63" presetClass="path" presetSubtype="0" accel="50000" decel="50000" fill="hold" grpId="0" nodeType="withEffect">
                                  <p:stCondLst>
                                    <p:cond delay="0"/>
                                  </p:stCondLst>
                                  <p:childTnLst>
                                    <p:animMotion origin="layout" path="M -0.17083 -6.80241E-7 L -2.77778E-7 -6.80241E-7 " pathEditMode="relative" rAng="0" ptsTypes="AA">
                                      <p:cBhvr>
                                        <p:cTn id="84" dur="600" fill="hold"/>
                                        <p:tgtEl>
                                          <p:spTgt spid="58"/>
                                        </p:tgtEl>
                                        <p:attrNameLst>
                                          <p:attrName>ppt_x</p:attrName>
                                          <p:attrName>ppt_y</p:attrName>
                                        </p:attrNameLst>
                                      </p:cBhvr>
                                      <p:rCtr x="8542" y="0"/>
                                    </p:animMotion>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anim calcmode="lin" valueType="num">
                                      <p:cBhvr>
                                        <p:cTn id="90" dur="500" fill="hold"/>
                                        <p:tgtEl>
                                          <p:spTgt spid="21"/>
                                        </p:tgtEl>
                                        <p:attrNameLst>
                                          <p:attrName>ppt_x</p:attrName>
                                        </p:attrNameLst>
                                      </p:cBhvr>
                                      <p:tavLst>
                                        <p:tav tm="0">
                                          <p:val>
                                            <p:strVal val="#ppt_x"/>
                                          </p:val>
                                        </p:tav>
                                        <p:tav tm="100000">
                                          <p:val>
                                            <p:strVal val="#ppt_x"/>
                                          </p:val>
                                        </p:tav>
                                      </p:tavLst>
                                    </p:anim>
                                    <p:anim calcmode="lin" valueType="num">
                                      <p:cBhvr>
                                        <p:cTn id="91" dur="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2" presetClass="entr" presetSubtype="1" fill="hold" grpId="0" nodeType="clickEffect">
                                  <p:stCondLst>
                                    <p:cond delay="0"/>
                                  </p:stCondLst>
                                  <p:childTnLst>
                                    <p:set>
                                      <p:cBhvr>
                                        <p:cTn id="95" dur="1" fill="hold">
                                          <p:stCondLst>
                                            <p:cond delay="0"/>
                                          </p:stCondLst>
                                        </p:cTn>
                                        <p:tgtEl>
                                          <p:spTgt spid="19"/>
                                        </p:tgtEl>
                                        <p:attrNameLst>
                                          <p:attrName>style.visibility</p:attrName>
                                        </p:attrNameLst>
                                      </p:cBhvr>
                                      <p:to>
                                        <p:strVal val="visible"/>
                                      </p:to>
                                    </p:set>
                                    <p:anim calcmode="lin" valueType="num">
                                      <p:cBhvr additive="base">
                                        <p:cTn id="96" dur="500"/>
                                        <p:tgtEl>
                                          <p:spTgt spid="19"/>
                                        </p:tgtEl>
                                        <p:attrNameLst>
                                          <p:attrName>ppt_y</p:attrName>
                                        </p:attrNameLst>
                                      </p:cBhvr>
                                      <p:tavLst>
                                        <p:tav tm="0">
                                          <p:val>
                                            <p:strVal val="#ppt_y-#ppt_h*1.125000"/>
                                          </p:val>
                                        </p:tav>
                                        <p:tav tm="100000">
                                          <p:val>
                                            <p:strVal val="#ppt_y"/>
                                          </p:val>
                                        </p:tav>
                                      </p:tavLst>
                                    </p:anim>
                                    <p:animEffect transition="in" filter="wipe(down)">
                                      <p:cBhvr>
                                        <p:cTn id="97" dur="500"/>
                                        <p:tgtEl>
                                          <p:spTgt spid="19"/>
                                        </p:tgtEl>
                                      </p:cBhvr>
                                    </p:animEffect>
                                  </p:childTnLst>
                                </p:cTn>
                              </p:par>
                            </p:childTnLst>
                          </p:cTn>
                        </p:par>
                        <p:par>
                          <p:cTn id="98" fill="hold">
                            <p:stCondLst>
                              <p:cond delay="500"/>
                            </p:stCondLst>
                            <p:childTnLst>
                              <p:par>
                                <p:cTn id="99" presetID="22" presetClass="entr" presetSubtype="1" fill="hold" grpId="0" nodeType="afterEffect">
                                  <p:stCondLst>
                                    <p:cond delay="0"/>
                                  </p:stCondLst>
                                  <p:childTnLst>
                                    <p:set>
                                      <p:cBhvr>
                                        <p:cTn id="100" dur="1" fill="hold">
                                          <p:stCondLst>
                                            <p:cond delay="0"/>
                                          </p:stCondLst>
                                        </p:cTn>
                                        <p:tgtEl>
                                          <p:spTgt spid="24"/>
                                        </p:tgtEl>
                                        <p:attrNameLst>
                                          <p:attrName>style.visibility</p:attrName>
                                        </p:attrNameLst>
                                      </p:cBhvr>
                                      <p:to>
                                        <p:strVal val="visible"/>
                                      </p:to>
                                    </p:set>
                                    <p:animEffect transition="in" filter="wipe(up)">
                                      <p:cBhvr>
                                        <p:cTn id="101"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5" grpId="0" animBg="1"/>
      <p:bldP spid="46" grpId="0" animBg="1"/>
      <p:bldP spid="47" grpId="0" animBg="1"/>
      <p:bldP spid="53" grpId="0" animBg="1"/>
      <p:bldP spid="54" grpId="0" animBg="1"/>
      <p:bldP spid="55" grpId="0" animBg="1"/>
      <p:bldP spid="56" grpId="0" animBg="1"/>
      <p:bldP spid="57" grpId="0" animBg="1"/>
      <p:bldP spid="19" grpId="0" animBg="1"/>
      <p:bldP spid="20" grpId="0" animBg="1"/>
      <p:bldP spid="21" grpId="0" animBg="1"/>
      <p:bldP spid="22" grpId="0" animBg="1"/>
      <p:bldP spid="24" grpId="0" animBg="1"/>
      <p:bldP spid="58" grpId="0" animBg="1"/>
      <p:bldP spid="5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より根本的な二性性相の相対的関係</a:t>
            </a:r>
            <a:r>
              <a:rPr lang="ja-JP" altLang="en-US" dirty="0" smtClean="0"/>
              <a:t>（</a:t>
            </a:r>
            <a:r>
              <a:rPr lang="ja-JP" altLang="en-US" dirty="0"/>
              <a:t>例</a:t>
            </a:r>
            <a:r>
              <a:rPr lang="ja-JP" altLang="en-US" dirty="0" smtClean="0"/>
              <a:t>）</a:t>
            </a:r>
            <a:endParaRPr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39" name="下矢印 33"/>
          <p:cNvSpPr/>
          <p:nvPr/>
        </p:nvSpPr>
        <p:spPr>
          <a:xfrm>
            <a:off x="2683031" y="3265927"/>
            <a:ext cx="661574" cy="1907808"/>
          </a:xfrm>
          <a:prstGeom prst="downArrow">
            <a:avLst>
              <a:gd name="adj1" fmla="val 50000"/>
              <a:gd name="adj2" fmla="val 42206"/>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타원 44"/>
          <p:cNvSpPr/>
          <p:nvPr/>
        </p:nvSpPr>
        <p:spPr>
          <a:xfrm>
            <a:off x="2556618" y="2699960"/>
            <a:ext cx="914400" cy="519351"/>
          </a:xfrm>
          <a:prstGeom prst="ellipse">
            <a:avLst/>
          </a:prstGeom>
          <a:solidFill>
            <a:schemeClr val="bg2"/>
          </a:solidFill>
          <a:ln w="9525">
            <a:noFill/>
            <a:miter lim="800000"/>
            <a:headEnd/>
            <a:tailEnd/>
          </a:ln>
        </p:spPr>
        <p:txBody>
          <a:bodyPr>
            <a:spAutoFit/>
          </a:bodyPr>
          <a:lstStyle/>
          <a:p>
            <a:pPr algn="ctr">
              <a:spcBef>
                <a:spcPct val="50000"/>
              </a:spcBef>
            </a:pPr>
            <a:r>
              <a:rPr lang="ja-JP" altLang="en-US" dirty="0" smtClean="0"/>
              <a:t>性相</a:t>
            </a:r>
            <a:endParaRPr lang="ja-JP" altLang="en-US" dirty="0">
              <a:solidFill>
                <a:schemeClr val="tx1"/>
              </a:solidFill>
              <a:latin typeface="Arial" charset="0"/>
              <a:ea typeface="ＭＳ Ｐゴシック" charset="-128"/>
            </a:endParaRPr>
          </a:p>
        </p:txBody>
      </p:sp>
      <p:sp>
        <p:nvSpPr>
          <p:cNvPr id="46" name="타원 45"/>
          <p:cNvSpPr/>
          <p:nvPr/>
        </p:nvSpPr>
        <p:spPr>
          <a:xfrm>
            <a:off x="2556618" y="4223347"/>
            <a:ext cx="914400" cy="519351"/>
          </a:xfrm>
          <a:prstGeom prst="ellipse">
            <a:avLst/>
          </a:prstGeom>
          <a:solidFill>
            <a:schemeClr val="accent1"/>
          </a:solidFill>
          <a:ln w="9525">
            <a:noFill/>
            <a:miter lim="800000"/>
            <a:headEnd/>
            <a:tailEnd/>
          </a:ln>
        </p:spPr>
        <p:txBody>
          <a:bodyPr>
            <a:spAutoFit/>
          </a:bodyPr>
          <a:lstStyle/>
          <a:p>
            <a:pPr algn="ctr">
              <a:spcBef>
                <a:spcPct val="50000"/>
              </a:spcBef>
            </a:pPr>
            <a:r>
              <a:rPr lang="ja-JP" altLang="en-US" dirty="0" smtClean="0">
                <a:solidFill>
                  <a:schemeClr val="bg1"/>
                </a:solidFill>
              </a:rPr>
              <a:t>形状</a:t>
            </a:r>
            <a:endParaRPr lang="ja-JP" altLang="en-US" dirty="0">
              <a:solidFill>
                <a:schemeClr val="bg1"/>
              </a:solidFill>
            </a:endParaRPr>
          </a:p>
        </p:txBody>
      </p:sp>
      <p:sp>
        <p:nvSpPr>
          <p:cNvPr id="47" name="TextBox 46"/>
          <p:cNvSpPr txBox="1"/>
          <p:nvPr/>
        </p:nvSpPr>
        <p:spPr>
          <a:xfrm>
            <a:off x="2229018" y="5210456"/>
            <a:ext cx="1569600" cy="369332"/>
          </a:xfrm>
          <a:prstGeom prst="rect">
            <a:avLst/>
          </a:prstGeom>
          <a:noFill/>
          <a:ln w="28575">
            <a:solidFill>
              <a:schemeClr val="accent1">
                <a:lumMod val="75000"/>
              </a:schemeClr>
            </a:solidFill>
          </a:ln>
        </p:spPr>
        <p:txBody>
          <a:bodyPr wrap="square" rtlCol="0">
            <a:spAutoFit/>
          </a:bodyPr>
          <a:lstStyle/>
          <a:p>
            <a:pPr algn="ctr"/>
            <a:r>
              <a:rPr kumimoji="1" lang="ja-JP" altLang="en-US" dirty="0" smtClean="0"/>
              <a:t>原子を形成</a:t>
            </a:r>
            <a:endParaRPr kumimoji="1" lang="ja-JP" altLang="en-US" dirty="0"/>
          </a:p>
        </p:txBody>
      </p:sp>
      <p:sp>
        <p:nvSpPr>
          <p:cNvPr id="53" name="下矢印 33"/>
          <p:cNvSpPr/>
          <p:nvPr/>
        </p:nvSpPr>
        <p:spPr>
          <a:xfrm>
            <a:off x="4471357" y="4077449"/>
            <a:ext cx="661574" cy="1765074"/>
          </a:xfrm>
          <a:prstGeom prst="downArrow">
            <a:avLst>
              <a:gd name="adj1" fmla="val 50000"/>
              <a:gd name="adj2" fmla="val 42206"/>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Oval 22"/>
          <p:cNvSpPr>
            <a:spLocks noChangeArrowheads="1"/>
          </p:cNvSpPr>
          <p:nvPr/>
        </p:nvSpPr>
        <p:spPr bwMode="auto">
          <a:xfrm>
            <a:off x="4230773" y="4281166"/>
            <a:ext cx="1142742"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t>素粒子</a:t>
            </a:r>
            <a:endParaRPr lang="ja-JP" altLang="en-US" dirty="0"/>
          </a:p>
        </p:txBody>
      </p:sp>
      <p:sp>
        <p:nvSpPr>
          <p:cNvPr id="55" name="타원 54"/>
          <p:cNvSpPr/>
          <p:nvPr/>
        </p:nvSpPr>
        <p:spPr>
          <a:xfrm>
            <a:off x="4344944" y="3523357"/>
            <a:ext cx="914400" cy="519351"/>
          </a:xfrm>
          <a:prstGeom prst="ellipse">
            <a:avLst/>
          </a:prstGeom>
          <a:solidFill>
            <a:schemeClr val="bg2"/>
          </a:solidFill>
          <a:ln w="9525">
            <a:noFill/>
            <a:miter lim="800000"/>
            <a:headEnd/>
            <a:tailEnd/>
          </a:ln>
        </p:spPr>
        <p:txBody>
          <a:bodyPr>
            <a:spAutoFit/>
          </a:bodyPr>
          <a:lstStyle/>
          <a:p>
            <a:pPr algn="ctr">
              <a:spcBef>
                <a:spcPct val="50000"/>
              </a:spcBef>
            </a:pPr>
            <a:r>
              <a:rPr lang="ja-JP" altLang="en-US" dirty="0" smtClean="0">
                <a:solidFill>
                  <a:schemeClr val="tx1"/>
                </a:solidFill>
                <a:latin typeface="Arial" charset="0"/>
                <a:ea typeface="ＭＳ Ｐゴシック" charset="-128"/>
              </a:rPr>
              <a:t>性相</a:t>
            </a:r>
            <a:endParaRPr lang="ja-JP" altLang="en-US" dirty="0">
              <a:solidFill>
                <a:schemeClr val="tx1"/>
              </a:solidFill>
              <a:latin typeface="Arial" charset="0"/>
              <a:ea typeface="ＭＳ Ｐゴシック" charset="-128"/>
            </a:endParaRPr>
          </a:p>
        </p:txBody>
      </p:sp>
      <p:sp>
        <p:nvSpPr>
          <p:cNvPr id="56" name="타원 55"/>
          <p:cNvSpPr/>
          <p:nvPr/>
        </p:nvSpPr>
        <p:spPr>
          <a:xfrm>
            <a:off x="4344944" y="4916119"/>
            <a:ext cx="914400" cy="519351"/>
          </a:xfrm>
          <a:prstGeom prst="ellipse">
            <a:avLst/>
          </a:prstGeom>
          <a:solidFill>
            <a:schemeClr val="accent1"/>
          </a:solidFill>
          <a:ln w="9525">
            <a:noFill/>
            <a:miter lim="800000"/>
            <a:headEnd/>
            <a:tailEnd/>
          </a:ln>
        </p:spPr>
        <p:txBody>
          <a:bodyPr>
            <a:spAutoFit/>
          </a:bodyPr>
          <a:lstStyle/>
          <a:p>
            <a:pPr algn="ctr">
              <a:spcBef>
                <a:spcPct val="50000"/>
              </a:spcBef>
            </a:pPr>
            <a:r>
              <a:rPr lang="ja-JP" altLang="en-US" dirty="0">
                <a:solidFill>
                  <a:schemeClr val="bg1"/>
                </a:solidFill>
              </a:rPr>
              <a:t>形状</a:t>
            </a:r>
          </a:p>
        </p:txBody>
      </p:sp>
      <p:sp>
        <p:nvSpPr>
          <p:cNvPr id="57" name="TextBox 56"/>
          <p:cNvSpPr txBox="1"/>
          <p:nvPr/>
        </p:nvSpPr>
        <p:spPr>
          <a:xfrm>
            <a:off x="4017344" y="5874653"/>
            <a:ext cx="1569600" cy="369332"/>
          </a:xfrm>
          <a:prstGeom prst="rect">
            <a:avLst/>
          </a:prstGeom>
          <a:noFill/>
          <a:ln w="28575">
            <a:solidFill>
              <a:schemeClr val="accent1">
                <a:lumMod val="75000"/>
              </a:schemeClr>
            </a:solidFill>
          </a:ln>
        </p:spPr>
        <p:txBody>
          <a:bodyPr wrap="square" rtlCol="0">
            <a:spAutoFit/>
          </a:bodyPr>
          <a:lstStyle/>
          <a:p>
            <a:pPr algn="ctr"/>
            <a:r>
              <a:rPr kumimoji="1" lang="ja-JP" altLang="en-US" dirty="0" smtClean="0"/>
              <a:t>素粒子を形成</a:t>
            </a:r>
            <a:endParaRPr kumimoji="1" lang="ja-JP" altLang="en-US" dirty="0"/>
          </a:p>
        </p:txBody>
      </p:sp>
      <p:sp>
        <p:nvSpPr>
          <p:cNvPr id="19" name="下矢印 33"/>
          <p:cNvSpPr/>
          <p:nvPr/>
        </p:nvSpPr>
        <p:spPr>
          <a:xfrm>
            <a:off x="6264216" y="4888619"/>
            <a:ext cx="661574" cy="1518531"/>
          </a:xfrm>
          <a:prstGeom prst="downArrow">
            <a:avLst>
              <a:gd name="adj1" fmla="val 50000"/>
              <a:gd name="adj2" fmla="val 42206"/>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Oval 22"/>
          <p:cNvSpPr>
            <a:spLocks noChangeArrowheads="1"/>
          </p:cNvSpPr>
          <p:nvPr/>
        </p:nvSpPr>
        <p:spPr bwMode="auto">
          <a:xfrm>
            <a:off x="6023632" y="4973586"/>
            <a:ext cx="1142742"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t>ｴ</a:t>
            </a:r>
            <a:r>
              <a:rPr lang="ja-JP" altLang="en-US" dirty="0"/>
              <a:t>ﾈﾙｷ</a:t>
            </a:r>
            <a:r>
              <a:rPr lang="ja-JP" altLang="en-US" dirty="0" smtClean="0"/>
              <a:t>ﾞｰ</a:t>
            </a:r>
            <a:endParaRPr lang="ja-JP" altLang="en-US" dirty="0"/>
          </a:p>
        </p:txBody>
      </p:sp>
      <p:sp>
        <p:nvSpPr>
          <p:cNvPr id="21" name="타원 20"/>
          <p:cNvSpPr/>
          <p:nvPr/>
        </p:nvSpPr>
        <p:spPr>
          <a:xfrm>
            <a:off x="6137803" y="4320879"/>
            <a:ext cx="914400" cy="519351"/>
          </a:xfrm>
          <a:prstGeom prst="ellipse">
            <a:avLst/>
          </a:prstGeom>
          <a:solidFill>
            <a:schemeClr val="bg2"/>
          </a:solidFill>
          <a:ln w="9525">
            <a:noFill/>
            <a:miter lim="800000"/>
            <a:headEnd/>
            <a:tailEnd/>
          </a:ln>
        </p:spPr>
        <p:txBody>
          <a:bodyPr>
            <a:spAutoFit/>
          </a:bodyPr>
          <a:lstStyle/>
          <a:p>
            <a:pPr algn="ctr">
              <a:spcBef>
                <a:spcPct val="50000"/>
              </a:spcBef>
            </a:pPr>
            <a:r>
              <a:rPr lang="ja-JP" altLang="en-US" dirty="0" smtClean="0">
                <a:solidFill>
                  <a:schemeClr val="tx1"/>
                </a:solidFill>
                <a:latin typeface="Arial" charset="0"/>
                <a:ea typeface="ＭＳ Ｐゴシック" charset="-128"/>
              </a:rPr>
              <a:t>性相</a:t>
            </a:r>
            <a:endParaRPr lang="ja-JP" altLang="en-US" dirty="0">
              <a:solidFill>
                <a:schemeClr val="tx1"/>
              </a:solidFill>
              <a:latin typeface="Arial" charset="0"/>
              <a:ea typeface="ＭＳ Ｐゴシック" charset="-128"/>
            </a:endParaRPr>
          </a:p>
        </p:txBody>
      </p:sp>
      <p:sp>
        <p:nvSpPr>
          <p:cNvPr id="22" name="타원 21"/>
          <p:cNvSpPr/>
          <p:nvPr/>
        </p:nvSpPr>
        <p:spPr>
          <a:xfrm>
            <a:off x="6137803" y="5489789"/>
            <a:ext cx="914400" cy="519351"/>
          </a:xfrm>
          <a:prstGeom prst="ellipse">
            <a:avLst/>
          </a:prstGeom>
          <a:solidFill>
            <a:schemeClr val="accent1"/>
          </a:solidFill>
          <a:ln w="9525">
            <a:noFill/>
            <a:miter lim="800000"/>
            <a:headEnd/>
            <a:tailEnd/>
          </a:ln>
        </p:spPr>
        <p:txBody>
          <a:bodyPr>
            <a:spAutoFit/>
          </a:bodyPr>
          <a:lstStyle/>
          <a:p>
            <a:pPr algn="ctr">
              <a:spcBef>
                <a:spcPct val="50000"/>
              </a:spcBef>
            </a:pPr>
            <a:r>
              <a:rPr lang="ja-JP" altLang="en-US" dirty="0">
                <a:solidFill>
                  <a:schemeClr val="bg1"/>
                </a:solidFill>
              </a:rPr>
              <a:t>形状</a:t>
            </a:r>
          </a:p>
        </p:txBody>
      </p:sp>
      <p:grpSp>
        <p:nvGrpSpPr>
          <p:cNvPr id="37" name="그룹 36"/>
          <p:cNvGrpSpPr/>
          <p:nvPr/>
        </p:nvGrpSpPr>
        <p:grpSpPr>
          <a:xfrm>
            <a:off x="559180" y="2292883"/>
            <a:ext cx="1406326" cy="2880000"/>
            <a:chOff x="2851775" y="2292883"/>
            <a:chExt cx="1406326" cy="2880000"/>
          </a:xfrm>
        </p:grpSpPr>
        <p:sp>
          <p:nvSpPr>
            <p:cNvPr id="41" name="Text Box 56"/>
            <p:cNvSpPr txBox="1">
              <a:spLocks noChangeArrowheads="1"/>
            </p:cNvSpPr>
            <p:nvPr/>
          </p:nvSpPr>
          <p:spPr bwMode="auto">
            <a:xfrm>
              <a:off x="2851775" y="2292883"/>
              <a:ext cx="1406326" cy="2880000"/>
            </a:xfrm>
            <a:prstGeom prst="rect">
              <a:avLst/>
            </a:prstGeom>
            <a:gradFill rotWithShape="1">
              <a:gsLst>
                <a:gs pos="0">
                  <a:schemeClr val="bg2"/>
                </a:gs>
                <a:gs pos="100000">
                  <a:schemeClr val="accent1"/>
                </a:gs>
              </a:gsLst>
              <a:lin ang="5400000" scaled="1"/>
            </a:gradFill>
            <a:ln w="9525">
              <a:noFill/>
              <a:round/>
              <a:headEnd/>
              <a:tailEnd/>
            </a:ln>
          </p:spPr>
          <p:txBody>
            <a:bodyPr wrap="none" anchor="ctr"/>
            <a:lstStyle>
              <a:defPPr>
                <a:defRPr lang="ja-JP"/>
              </a:defPPr>
              <a:lvl1pPr algn="ctr"/>
            </a:lstStyle>
            <a:p>
              <a:r>
                <a:rPr lang="ja-JP" altLang="en-US" b="1" dirty="0">
                  <a:solidFill>
                    <a:schemeClr val="bg1"/>
                  </a:solidFill>
                </a:rPr>
                <a:t>相対的関係</a:t>
              </a:r>
            </a:p>
          </p:txBody>
        </p:sp>
        <p:sp>
          <p:nvSpPr>
            <p:cNvPr id="42" name="Text Box 48"/>
            <p:cNvSpPr txBox="1">
              <a:spLocks noChangeArrowheads="1"/>
            </p:cNvSpPr>
            <p:nvPr/>
          </p:nvSpPr>
          <p:spPr bwMode="auto">
            <a:xfrm>
              <a:off x="3108195" y="2294400"/>
              <a:ext cx="726843" cy="369332"/>
            </a:xfrm>
            <a:prstGeom prst="rect">
              <a:avLst/>
            </a:prstGeom>
            <a:noFill/>
            <a:ln w="9525">
              <a:noFill/>
              <a:miter lim="800000"/>
              <a:headEnd/>
              <a:tailEnd/>
            </a:ln>
          </p:spPr>
          <p:txBody>
            <a:bodyPr wrap="square">
              <a:spAutoFit/>
            </a:bodyPr>
            <a:lstStyle/>
            <a:p>
              <a:pPr>
                <a:spcBef>
                  <a:spcPct val="50000"/>
                </a:spcBef>
              </a:pPr>
              <a:r>
                <a:rPr lang="ja-JP" altLang="en-US" dirty="0" smtClean="0"/>
                <a:t>内的</a:t>
              </a:r>
              <a:endParaRPr lang="ja-JP" altLang="en-US" dirty="0"/>
            </a:p>
          </p:txBody>
        </p:sp>
        <p:sp>
          <p:nvSpPr>
            <p:cNvPr id="43" name="Text Box 49"/>
            <p:cNvSpPr txBox="1">
              <a:spLocks noChangeArrowheads="1"/>
            </p:cNvSpPr>
            <p:nvPr/>
          </p:nvSpPr>
          <p:spPr bwMode="auto">
            <a:xfrm>
              <a:off x="3108195" y="4789098"/>
              <a:ext cx="823809" cy="369332"/>
            </a:xfrm>
            <a:prstGeom prst="rect">
              <a:avLst/>
            </a:prstGeom>
            <a:noFill/>
            <a:ln w="9525">
              <a:noFill/>
              <a:miter lim="800000"/>
              <a:headEnd/>
              <a:tailEnd/>
            </a:ln>
          </p:spPr>
          <p:txBody>
            <a:bodyPr wrap="square">
              <a:spAutoFit/>
            </a:bodyPr>
            <a:lstStyle/>
            <a:p>
              <a:pPr>
                <a:spcBef>
                  <a:spcPct val="50000"/>
                </a:spcBef>
              </a:pPr>
              <a:r>
                <a:rPr lang="ja-JP" altLang="en-US" dirty="0"/>
                <a:t>外</a:t>
              </a:r>
              <a:r>
                <a:rPr lang="ja-JP" altLang="en-US" dirty="0" smtClean="0"/>
                <a:t>的</a:t>
              </a:r>
              <a:endParaRPr lang="ja-JP" altLang="en-US" dirty="0"/>
            </a:p>
          </p:txBody>
        </p:sp>
        <p:sp>
          <p:nvSpPr>
            <p:cNvPr id="44" name="Text Box 50"/>
            <p:cNvSpPr txBox="1">
              <a:spLocks noChangeArrowheads="1"/>
            </p:cNvSpPr>
            <p:nvPr/>
          </p:nvSpPr>
          <p:spPr bwMode="auto">
            <a:xfrm>
              <a:off x="3108195" y="2582545"/>
              <a:ext cx="976727" cy="369332"/>
            </a:xfrm>
            <a:prstGeom prst="rect">
              <a:avLst/>
            </a:prstGeom>
            <a:noFill/>
            <a:ln w="9525">
              <a:noFill/>
              <a:miter lim="800000"/>
              <a:headEnd/>
              <a:tailEnd/>
            </a:ln>
          </p:spPr>
          <p:txBody>
            <a:bodyPr wrap="square">
              <a:spAutoFit/>
            </a:bodyPr>
            <a:lstStyle/>
            <a:p>
              <a:pPr>
                <a:spcBef>
                  <a:spcPct val="50000"/>
                </a:spcBef>
              </a:pPr>
              <a:r>
                <a:rPr lang="ja-JP" altLang="en-US" dirty="0"/>
                <a:t>原因</a:t>
              </a:r>
              <a:r>
                <a:rPr lang="ja-JP" altLang="en-US" dirty="0" smtClean="0"/>
                <a:t>的</a:t>
              </a:r>
              <a:endParaRPr lang="ja-JP" altLang="en-US" dirty="0"/>
            </a:p>
          </p:txBody>
        </p:sp>
        <p:sp>
          <p:nvSpPr>
            <p:cNvPr id="48" name="Text Box 51"/>
            <p:cNvSpPr txBox="1">
              <a:spLocks noChangeArrowheads="1"/>
            </p:cNvSpPr>
            <p:nvPr/>
          </p:nvSpPr>
          <p:spPr bwMode="auto">
            <a:xfrm>
              <a:off x="3108195" y="4500950"/>
              <a:ext cx="937062" cy="369332"/>
            </a:xfrm>
            <a:prstGeom prst="rect">
              <a:avLst/>
            </a:prstGeom>
            <a:noFill/>
            <a:ln w="9525">
              <a:noFill/>
              <a:miter lim="800000"/>
              <a:headEnd/>
              <a:tailEnd/>
            </a:ln>
          </p:spPr>
          <p:txBody>
            <a:bodyPr wrap="square">
              <a:spAutoFit/>
            </a:bodyPr>
            <a:lstStyle/>
            <a:p>
              <a:pPr>
                <a:spcBef>
                  <a:spcPct val="50000"/>
                </a:spcBef>
              </a:pPr>
              <a:r>
                <a:rPr lang="ja-JP" altLang="en-US" dirty="0"/>
                <a:t>結果</a:t>
              </a:r>
              <a:r>
                <a:rPr lang="ja-JP" altLang="en-US" dirty="0" smtClean="0"/>
                <a:t>的</a:t>
              </a:r>
              <a:endParaRPr lang="ja-JP" altLang="en-US" dirty="0"/>
            </a:p>
          </p:txBody>
        </p:sp>
        <p:sp>
          <p:nvSpPr>
            <p:cNvPr id="49" name="Text Box 52"/>
            <p:cNvSpPr txBox="1">
              <a:spLocks noChangeArrowheads="1"/>
            </p:cNvSpPr>
            <p:nvPr/>
          </p:nvSpPr>
          <p:spPr bwMode="auto">
            <a:xfrm>
              <a:off x="3108195" y="2870690"/>
              <a:ext cx="937063" cy="369332"/>
            </a:xfrm>
            <a:prstGeom prst="rect">
              <a:avLst/>
            </a:prstGeom>
            <a:noFill/>
            <a:ln w="9525">
              <a:noFill/>
              <a:miter lim="800000"/>
              <a:headEnd/>
              <a:tailEnd/>
            </a:ln>
          </p:spPr>
          <p:txBody>
            <a:bodyPr wrap="square">
              <a:spAutoFit/>
            </a:bodyPr>
            <a:lstStyle/>
            <a:p>
              <a:pPr>
                <a:spcBef>
                  <a:spcPct val="50000"/>
                </a:spcBef>
              </a:pPr>
              <a:r>
                <a:rPr lang="ja-JP" altLang="en-US" dirty="0" smtClean="0"/>
                <a:t>主体的</a:t>
              </a:r>
              <a:endParaRPr lang="ja-JP" altLang="en-US" dirty="0"/>
            </a:p>
          </p:txBody>
        </p:sp>
        <p:sp>
          <p:nvSpPr>
            <p:cNvPr id="50" name="Text Box 53"/>
            <p:cNvSpPr txBox="1">
              <a:spLocks noChangeArrowheads="1"/>
            </p:cNvSpPr>
            <p:nvPr/>
          </p:nvSpPr>
          <p:spPr bwMode="auto">
            <a:xfrm>
              <a:off x="3108195" y="4212805"/>
              <a:ext cx="956062" cy="369332"/>
            </a:xfrm>
            <a:prstGeom prst="rect">
              <a:avLst/>
            </a:prstGeom>
            <a:noFill/>
            <a:ln w="9525">
              <a:noFill/>
              <a:miter lim="800000"/>
              <a:headEnd/>
              <a:tailEnd/>
            </a:ln>
          </p:spPr>
          <p:txBody>
            <a:bodyPr wrap="square">
              <a:spAutoFit/>
            </a:bodyPr>
            <a:lstStyle/>
            <a:p>
              <a:pPr>
                <a:spcBef>
                  <a:spcPct val="50000"/>
                </a:spcBef>
              </a:pPr>
              <a:r>
                <a:rPr lang="ja-JP" altLang="en-US" dirty="0" smtClean="0"/>
                <a:t>対象的</a:t>
              </a:r>
              <a:endParaRPr lang="ja-JP" altLang="en-US" dirty="0"/>
            </a:p>
          </p:txBody>
        </p:sp>
        <p:sp>
          <p:nvSpPr>
            <p:cNvPr id="51" name="Text Box 54"/>
            <p:cNvSpPr txBox="1">
              <a:spLocks noChangeArrowheads="1"/>
            </p:cNvSpPr>
            <p:nvPr/>
          </p:nvSpPr>
          <p:spPr bwMode="auto">
            <a:xfrm>
              <a:off x="3108195" y="3158835"/>
              <a:ext cx="718700" cy="369332"/>
            </a:xfrm>
            <a:prstGeom prst="rect">
              <a:avLst/>
            </a:prstGeom>
            <a:noFill/>
            <a:ln w="9525">
              <a:noFill/>
              <a:miter lim="800000"/>
              <a:headEnd/>
              <a:tailEnd/>
            </a:ln>
          </p:spPr>
          <p:txBody>
            <a:bodyPr wrap="square">
              <a:spAutoFit/>
            </a:bodyPr>
            <a:lstStyle/>
            <a:p>
              <a:pPr>
                <a:spcBef>
                  <a:spcPct val="50000"/>
                </a:spcBef>
              </a:pPr>
              <a:r>
                <a:rPr lang="ja-JP" altLang="en-US" dirty="0" smtClean="0"/>
                <a:t>縦的</a:t>
              </a:r>
              <a:endParaRPr lang="ja-JP" altLang="en-US" dirty="0"/>
            </a:p>
          </p:txBody>
        </p:sp>
        <p:sp>
          <p:nvSpPr>
            <p:cNvPr id="52" name="Text Box 55"/>
            <p:cNvSpPr txBox="1">
              <a:spLocks noChangeArrowheads="1"/>
            </p:cNvSpPr>
            <p:nvPr/>
          </p:nvSpPr>
          <p:spPr bwMode="auto">
            <a:xfrm>
              <a:off x="3108195" y="3924660"/>
              <a:ext cx="718699" cy="369332"/>
            </a:xfrm>
            <a:prstGeom prst="rect">
              <a:avLst/>
            </a:prstGeom>
            <a:noFill/>
            <a:ln w="9525">
              <a:noFill/>
              <a:miter lim="800000"/>
              <a:headEnd/>
              <a:tailEnd/>
            </a:ln>
          </p:spPr>
          <p:txBody>
            <a:bodyPr wrap="square">
              <a:spAutoFit/>
            </a:bodyPr>
            <a:lstStyle/>
            <a:p>
              <a:pPr>
                <a:spcBef>
                  <a:spcPct val="50000"/>
                </a:spcBef>
              </a:pPr>
              <a:r>
                <a:rPr lang="ja-JP" altLang="en-US" dirty="0" smtClean="0"/>
                <a:t>横的</a:t>
              </a:r>
              <a:endParaRPr lang="ja-JP" altLang="en-US" dirty="0"/>
            </a:p>
          </p:txBody>
        </p:sp>
      </p:grpSp>
      <p:sp>
        <p:nvSpPr>
          <p:cNvPr id="58" name="Oval 22"/>
          <p:cNvSpPr>
            <a:spLocks noChangeArrowheads="1"/>
          </p:cNvSpPr>
          <p:nvPr/>
        </p:nvSpPr>
        <p:spPr bwMode="auto">
          <a:xfrm>
            <a:off x="7584523" y="4336261"/>
            <a:ext cx="1142742"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t>原子</a:t>
            </a:r>
            <a:endParaRPr lang="ja-JP" altLang="en-US" dirty="0"/>
          </a:p>
        </p:txBody>
      </p:sp>
      <p:sp>
        <p:nvSpPr>
          <p:cNvPr id="59" name="TextBox 58"/>
          <p:cNvSpPr txBox="1"/>
          <p:nvPr/>
        </p:nvSpPr>
        <p:spPr>
          <a:xfrm>
            <a:off x="5808044" y="6448296"/>
            <a:ext cx="1569600" cy="369332"/>
          </a:xfrm>
          <a:prstGeom prst="rect">
            <a:avLst/>
          </a:prstGeom>
          <a:noFill/>
          <a:ln w="28575">
            <a:solidFill>
              <a:schemeClr val="accent1">
                <a:lumMod val="75000"/>
              </a:schemeClr>
            </a:solidFill>
          </a:ln>
        </p:spPr>
        <p:txBody>
          <a:bodyPr wrap="square" rtlCol="0">
            <a:spAutoFit/>
          </a:bodyPr>
          <a:lstStyle/>
          <a:p>
            <a:pPr algn="ctr"/>
            <a:r>
              <a:rPr lang="ja-JP" altLang="en-US" dirty="0"/>
              <a:t>ｴﾈﾙｷﾞ</a:t>
            </a:r>
            <a:r>
              <a:rPr lang="ja-JP" altLang="en-US" dirty="0" smtClean="0"/>
              <a:t>ｰ</a:t>
            </a:r>
            <a:r>
              <a:rPr kumimoji="1" lang="ja-JP" altLang="en-US" dirty="0" smtClean="0"/>
              <a:t>形成</a:t>
            </a:r>
            <a:endParaRPr kumimoji="1" lang="ja-JP" altLang="en-US" dirty="0"/>
          </a:p>
        </p:txBody>
      </p:sp>
      <p:sp>
        <p:nvSpPr>
          <p:cNvPr id="13" name="타원 12"/>
          <p:cNvSpPr/>
          <p:nvPr/>
        </p:nvSpPr>
        <p:spPr>
          <a:xfrm>
            <a:off x="7522010" y="4685616"/>
            <a:ext cx="1323065" cy="980356"/>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solidFill>
                  <a:schemeClr val="tx1"/>
                </a:solidFill>
                <a:latin typeface="Arial" charset="0"/>
                <a:ea typeface="ＭＳ Ｐゴシック" charset="-128"/>
              </a:rPr>
              <a:t>究極的原</a:t>
            </a:r>
            <a:r>
              <a:rPr lang="en-US" altLang="ja-JP" dirty="0" smtClean="0">
                <a:solidFill>
                  <a:schemeClr val="tx1"/>
                </a:solidFill>
                <a:latin typeface="Arial" charset="0"/>
                <a:ea typeface="ＭＳ Ｐゴシック" charset="-128"/>
              </a:rPr>
              <a:t/>
            </a:r>
            <a:br>
              <a:rPr lang="en-US" altLang="ja-JP" dirty="0" smtClean="0">
                <a:solidFill>
                  <a:schemeClr val="tx1"/>
                </a:solidFill>
                <a:latin typeface="Arial" charset="0"/>
                <a:ea typeface="ＭＳ Ｐゴシック" charset="-128"/>
              </a:rPr>
            </a:br>
            <a:r>
              <a:rPr lang="ja-JP" altLang="en-US" dirty="0" smtClean="0">
                <a:solidFill>
                  <a:schemeClr val="tx1"/>
                </a:solidFill>
                <a:latin typeface="Arial" charset="0"/>
                <a:ea typeface="ＭＳ Ｐゴシック" charset="-128"/>
              </a:rPr>
              <a:t>因的存在</a:t>
            </a:r>
            <a:endParaRPr lang="ja-JP" altLang="en-US" dirty="0">
              <a:solidFill>
                <a:schemeClr val="tx1"/>
              </a:solidFill>
              <a:latin typeface="Arial" charset="0"/>
              <a:ea typeface="ＭＳ Ｐゴシック" charset="-128"/>
            </a:endParaRPr>
          </a:p>
        </p:txBody>
      </p:sp>
      <p:sp>
        <p:nvSpPr>
          <p:cNvPr id="60" name="Freeform 15"/>
          <p:cNvSpPr>
            <a:spLocks/>
          </p:cNvSpPr>
          <p:nvPr/>
        </p:nvSpPr>
        <p:spPr bwMode="auto">
          <a:xfrm flipH="1">
            <a:off x="6967728" y="4613251"/>
            <a:ext cx="703158" cy="1130102"/>
          </a:xfrm>
          <a:custGeom>
            <a:avLst/>
            <a:gdLst>
              <a:gd name="T0" fmla="*/ 766687414 w 72"/>
              <a:gd name="T1" fmla="*/ 0 h 144"/>
              <a:gd name="T2" fmla="*/ 0 w 72"/>
              <a:gd name="T3" fmla="*/ 2147483647 h 144"/>
              <a:gd name="T4" fmla="*/ 766687414 w 72"/>
              <a:gd name="T5" fmla="*/ 2147483647 h 144"/>
              <a:gd name="T6" fmla="*/ 0 60000 65536"/>
              <a:gd name="T7" fmla="*/ 0 60000 65536"/>
              <a:gd name="T8" fmla="*/ 0 60000 65536"/>
              <a:gd name="T9" fmla="*/ 0 w 72"/>
              <a:gd name="T10" fmla="*/ 0 h 144"/>
              <a:gd name="T11" fmla="*/ 72 w 72"/>
              <a:gd name="T12" fmla="*/ 144 h 144"/>
            </a:gdLst>
            <a:ahLst/>
            <a:cxnLst>
              <a:cxn ang="T6">
                <a:pos x="T0" y="T1"/>
              </a:cxn>
              <a:cxn ang="T7">
                <a:pos x="T2" y="T3"/>
              </a:cxn>
              <a:cxn ang="T8">
                <a:pos x="T4" y="T5"/>
              </a:cxn>
            </a:cxnLst>
            <a:rect l="T9" t="T10" r="T11" b="T12"/>
            <a:pathLst>
              <a:path w="72" h="144">
                <a:moveTo>
                  <a:pt x="72" y="0"/>
                </a:moveTo>
                <a:cubicBezTo>
                  <a:pt x="36" y="24"/>
                  <a:pt x="0" y="48"/>
                  <a:pt x="0" y="72"/>
                </a:cubicBezTo>
                <a:cubicBezTo>
                  <a:pt x="0" y="96"/>
                  <a:pt x="36" y="120"/>
                  <a:pt x="72" y="144"/>
                </a:cubicBezTo>
              </a:path>
            </a:pathLst>
          </a:custGeom>
          <a:noFill/>
          <a:ln w="38100">
            <a:solidFill>
              <a:srgbClr val="000000"/>
            </a:solidFill>
            <a:prstDash val="sysDot"/>
            <a:round/>
            <a:headEnd type="triangle" w="med" len="med"/>
            <a:tailEnd type="triangle" w="med" len="med"/>
          </a:ln>
        </p:spPr>
        <p:txBody>
          <a:bodyPr/>
          <a:lstStyle/>
          <a:p>
            <a:endParaRPr lang="ja-JP" altLang="en-US"/>
          </a:p>
        </p:txBody>
      </p:sp>
      <p:sp>
        <p:nvSpPr>
          <p:cNvPr id="64" name="TextBox 63"/>
          <p:cNvSpPr txBox="1"/>
          <p:nvPr/>
        </p:nvSpPr>
        <p:spPr>
          <a:xfrm>
            <a:off x="7428036" y="5748724"/>
            <a:ext cx="1511012" cy="646331"/>
          </a:xfrm>
          <a:prstGeom prst="rect">
            <a:avLst/>
          </a:prstGeom>
          <a:solidFill>
            <a:schemeClr val="accent1">
              <a:lumMod val="75000"/>
            </a:schemeClr>
          </a:solidFill>
          <a:ln w="28575">
            <a:solidFill>
              <a:schemeClr val="accent1">
                <a:lumMod val="75000"/>
              </a:schemeClr>
            </a:solidFill>
          </a:ln>
        </p:spPr>
        <p:txBody>
          <a:bodyPr wrap="square" rtlCol="0">
            <a:spAutoFit/>
          </a:bodyPr>
          <a:lstStyle/>
          <a:p>
            <a:pPr algn="ctr"/>
            <a:r>
              <a:rPr kumimoji="1" lang="ja-JP" altLang="en-US" b="1" dirty="0" smtClean="0">
                <a:solidFill>
                  <a:schemeClr val="bg1"/>
                </a:solidFill>
              </a:rPr>
              <a:t>あらゆる存在</a:t>
            </a:r>
            <a:r>
              <a:rPr kumimoji="1" lang="en-US" altLang="ja-JP" b="1" dirty="0" smtClean="0">
                <a:solidFill>
                  <a:schemeClr val="bg1"/>
                </a:solidFill>
              </a:rPr>
              <a:t/>
            </a:r>
            <a:br>
              <a:rPr kumimoji="1" lang="en-US" altLang="ja-JP" b="1" dirty="0" smtClean="0">
                <a:solidFill>
                  <a:schemeClr val="bg1"/>
                </a:solidFill>
              </a:rPr>
            </a:br>
            <a:r>
              <a:rPr kumimoji="1" lang="ja-JP" altLang="en-US" b="1" dirty="0" smtClean="0">
                <a:solidFill>
                  <a:schemeClr val="bg1"/>
                </a:solidFill>
              </a:rPr>
              <a:t>の第一原因</a:t>
            </a:r>
            <a:endParaRPr kumimoji="1" lang="ja-JP" altLang="en-US" b="1" dirty="0">
              <a:solidFill>
                <a:schemeClr val="bg1"/>
              </a:solidFill>
            </a:endParaRPr>
          </a:p>
        </p:txBody>
      </p:sp>
      <p:sp>
        <p:nvSpPr>
          <p:cNvPr id="14" name="TextBox 13"/>
          <p:cNvSpPr txBox="1"/>
          <p:nvPr/>
        </p:nvSpPr>
        <p:spPr>
          <a:xfrm>
            <a:off x="7315219" y="3454943"/>
            <a:ext cx="1736646" cy="923330"/>
          </a:xfrm>
          <a:prstGeom prst="rect">
            <a:avLst/>
          </a:prstGeom>
          <a:noFill/>
          <a:ln w="28575">
            <a:solidFill>
              <a:schemeClr val="accent1">
                <a:lumMod val="75000"/>
              </a:schemeClr>
            </a:solidFill>
          </a:ln>
        </p:spPr>
        <p:txBody>
          <a:bodyPr wrap="square" rtlCol="0">
            <a:spAutoFit/>
          </a:bodyPr>
          <a:lstStyle/>
          <a:p>
            <a:r>
              <a:rPr kumimoji="1" lang="ja-JP" altLang="en-US" dirty="0" smtClean="0"/>
              <a:t>あらゆる存在の主体となる性相と形状を備える</a:t>
            </a:r>
            <a:endParaRPr kumimoji="1" lang="ja-JP" altLang="en-US" dirty="0"/>
          </a:p>
        </p:txBody>
      </p:sp>
      <p:grpSp>
        <p:nvGrpSpPr>
          <p:cNvPr id="65" name="グループ化 40"/>
          <p:cNvGrpSpPr/>
          <p:nvPr/>
        </p:nvGrpSpPr>
        <p:grpSpPr>
          <a:xfrm>
            <a:off x="7742443" y="2280827"/>
            <a:ext cx="882198" cy="878008"/>
            <a:chOff x="6062888" y="5600754"/>
            <a:chExt cx="882198" cy="878008"/>
          </a:xfrm>
        </p:grpSpPr>
        <p:grpSp>
          <p:nvGrpSpPr>
            <p:cNvPr id="66" name="Group 9"/>
            <p:cNvGrpSpPr>
              <a:grpSpLocks/>
            </p:cNvGrpSpPr>
            <p:nvPr/>
          </p:nvGrpSpPr>
          <p:grpSpPr bwMode="auto">
            <a:xfrm rot="5400000">
              <a:off x="6064983" y="5598659"/>
              <a:ext cx="878008" cy="882198"/>
              <a:chOff x="1383" y="1434"/>
              <a:chExt cx="2017" cy="2022"/>
            </a:xfrm>
          </p:grpSpPr>
          <p:pic>
            <p:nvPicPr>
              <p:cNvPr id="68"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69"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67"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Tree>
    <p:extLst>
      <p:ext uri="{BB962C8B-B14F-4D97-AF65-F5344CB8AC3E}">
        <p14:creationId xmlns:p14="http://schemas.microsoft.com/office/powerpoint/2010/main" val="182825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withEffect">
                                  <p:stCondLst>
                                    <p:cond delay="0"/>
                                  </p:stCondLst>
                                  <p:childTnLst>
                                    <p:animMotion origin="layout" path="M 0.00122 0.00185 L -0.56233 -0.11748 " pathEditMode="relative" rAng="0" ptsTypes="AA">
                                      <p:cBhvr>
                                        <p:cTn id="6" dur="600" fill="hold"/>
                                        <p:tgtEl>
                                          <p:spTgt spid="58"/>
                                        </p:tgtEl>
                                        <p:attrNameLst>
                                          <p:attrName>ppt_x</p:attrName>
                                          <p:attrName>ppt_y</p:attrName>
                                        </p:attrNameLst>
                                      </p:cBhvr>
                                      <p:rCtr x="-28177" y="-5967"/>
                                    </p:animMotion>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anim calcmode="lin" valueType="num">
                                      <p:cBhvr>
                                        <p:cTn id="12" dur="500" fill="hold"/>
                                        <p:tgtEl>
                                          <p:spTgt spid="46"/>
                                        </p:tgtEl>
                                        <p:attrNameLst>
                                          <p:attrName>ppt_x</p:attrName>
                                        </p:attrNameLst>
                                      </p:cBhvr>
                                      <p:tavLst>
                                        <p:tav tm="0">
                                          <p:val>
                                            <p:strVal val="#ppt_x"/>
                                          </p:val>
                                        </p:tav>
                                        <p:tav tm="100000">
                                          <p:val>
                                            <p:strVal val="#ppt_x"/>
                                          </p:val>
                                        </p:tav>
                                      </p:tavLst>
                                    </p:anim>
                                    <p:anim calcmode="lin" valueType="num">
                                      <p:cBhvr>
                                        <p:cTn id="13" dur="5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1" nodeType="clickEffect">
                                  <p:stCondLst>
                                    <p:cond delay="0"/>
                                  </p:stCondLst>
                                  <p:childTnLst>
                                    <p:set>
                                      <p:cBhvr>
                                        <p:cTn id="17" dur="1" fill="hold">
                                          <p:stCondLst>
                                            <p:cond delay="0"/>
                                          </p:stCondLst>
                                        </p:cTn>
                                        <p:tgtEl>
                                          <p:spTgt spid="54"/>
                                        </p:tgtEl>
                                        <p:attrNameLst>
                                          <p:attrName>style.visibility</p:attrName>
                                        </p:attrNameLst>
                                      </p:cBhvr>
                                      <p:to>
                                        <p:strVal val="visible"/>
                                      </p:to>
                                    </p:set>
                                    <p:anim calcmode="lin" valueType="num">
                                      <p:cBhvr>
                                        <p:cTn id="18" dur="500" fill="hold"/>
                                        <p:tgtEl>
                                          <p:spTgt spid="54"/>
                                        </p:tgtEl>
                                        <p:attrNameLst>
                                          <p:attrName>ppt_w</p:attrName>
                                        </p:attrNameLst>
                                      </p:cBhvr>
                                      <p:tavLst>
                                        <p:tav tm="0">
                                          <p:val>
                                            <p:fltVal val="0"/>
                                          </p:val>
                                        </p:tav>
                                        <p:tav tm="100000">
                                          <p:val>
                                            <p:strVal val="#ppt_w"/>
                                          </p:val>
                                        </p:tav>
                                      </p:tavLst>
                                    </p:anim>
                                    <p:anim calcmode="lin" valueType="num">
                                      <p:cBhvr>
                                        <p:cTn id="19" dur="500" fill="hold"/>
                                        <p:tgtEl>
                                          <p:spTgt spid="54"/>
                                        </p:tgtEl>
                                        <p:attrNameLst>
                                          <p:attrName>ppt_h</p:attrName>
                                        </p:attrNameLst>
                                      </p:cBhvr>
                                      <p:tavLst>
                                        <p:tav tm="0">
                                          <p:val>
                                            <p:fltVal val="0"/>
                                          </p:val>
                                        </p:tav>
                                        <p:tav tm="100000">
                                          <p:val>
                                            <p:strVal val="#ppt_h"/>
                                          </p:val>
                                        </p:tav>
                                      </p:tavLst>
                                    </p:anim>
                                    <p:animEffect transition="in" filter="fade">
                                      <p:cBhvr>
                                        <p:cTn id="20" dur="500"/>
                                        <p:tgtEl>
                                          <p:spTgt spid="54"/>
                                        </p:tgtEl>
                                      </p:cBhvr>
                                    </p:animEffect>
                                  </p:childTnLst>
                                </p:cTn>
                              </p:par>
                              <p:par>
                                <p:cTn id="21" presetID="63" presetClass="path" presetSubtype="0" accel="50000" decel="50000" fill="hold" grpId="0" nodeType="withEffect">
                                  <p:stCondLst>
                                    <p:cond delay="0"/>
                                  </p:stCondLst>
                                  <p:childTnLst>
                                    <p:animMotion origin="layout" path="M -0.19618 2.59259E-6 L -3.61111E-6 2.59259E-6 " pathEditMode="relative" rAng="0" ptsTypes="AA">
                                      <p:cBhvr>
                                        <p:cTn id="22" dur="600" fill="hold"/>
                                        <p:tgtEl>
                                          <p:spTgt spid="54"/>
                                        </p:tgtEl>
                                        <p:attrNameLst>
                                          <p:attrName>ppt_x</p:attrName>
                                          <p:attrName>ppt_y</p:attrName>
                                        </p:attrNameLst>
                                      </p:cBhvr>
                                      <p:rCtr x="9809" y="0"/>
                                    </p:animMotion>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anim calcmode="lin" valueType="num">
                                      <p:cBhvr>
                                        <p:cTn id="28" dur="500" fill="hold"/>
                                        <p:tgtEl>
                                          <p:spTgt spid="45"/>
                                        </p:tgtEl>
                                        <p:attrNameLst>
                                          <p:attrName>ppt_x</p:attrName>
                                        </p:attrNameLst>
                                      </p:cBhvr>
                                      <p:tavLst>
                                        <p:tav tm="0">
                                          <p:val>
                                            <p:strVal val="#ppt_x"/>
                                          </p:val>
                                        </p:tav>
                                        <p:tav tm="100000">
                                          <p:val>
                                            <p:strVal val="#ppt_x"/>
                                          </p:val>
                                        </p:tav>
                                      </p:tavLst>
                                    </p:anim>
                                    <p:anim calcmode="lin" valueType="num">
                                      <p:cBhvr>
                                        <p:cTn id="29" dur="5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500"/>
                                        <p:tgtEl>
                                          <p:spTgt spid="39"/>
                                        </p:tgtEl>
                                        <p:attrNameLst>
                                          <p:attrName>ppt_y</p:attrName>
                                        </p:attrNameLst>
                                      </p:cBhvr>
                                      <p:tavLst>
                                        <p:tav tm="0">
                                          <p:val>
                                            <p:strVal val="#ppt_y-#ppt_h*1.125000"/>
                                          </p:val>
                                        </p:tav>
                                        <p:tav tm="100000">
                                          <p:val>
                                            <p:strVal val="#ppt_y"/>
                                          </p:val>
                                        </p:tav>
                                      </p:tavLst>
                                    </p:anim>
                                    <p:animEffect transition="in" filter="wipe(down)">
                                      <p:cBhvr>
                                        <p:cTn id="35" dur="500"/>
                                        <p:tgtEl>
                                          <p:spTgt spid="39"/>
                                        </p:tgtEl>
                                      </p:cBhvr>
                                    </p:animEffect>
                                  </p:childTnLst>
                                </p:cTn>
                              </p:par>
                            </p:childTnLst>
                          </p:cTn>
                        </p:par>
                        <p:par>
                          <p:cTn id="36" fill="hold">
                            <p:stCondLst>
                              <p:cond delay="500"/>
                            </p:stCondLst>
                            <p:childTnLst>
                              <p:par>
                                <p:cTn id="37" presetID="22" presetClass="entr" presetSubtype="1"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wipe(up)">
                                      <p:cBhvr>
                                        <p:cTn id="39" dur="500"/>
                                        <p:tgtEl>
                                          <p:spTgt spid="47"/>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fade">
                                      <p:cBhvr>
                                        <p:cTn id="44" dur="500"/>
                                        <p:tgtEl>
                                          <p:spTgt spid="56"/>
                                        </p:tgtEl>
                                      </p:cBhvr>
                                    </p:animEffect>
                                    <p:anim calcmode="lin" valueType="num">
                                      <p:cBhvr>
                                        <p:cTn id="45" dur="500" fill="hold"/>
                                        <p:tgtEl>
                                          <p:spTgt spid="56"/>
                                        </p:tgtEl>
                                        <p:attrNameLst>
                                          <p:attrName>ppt_x</p:attrName>
                                        </p:attrNameLst>
                                      </p:cBhvr>
                                      <p:tavLst>
                                        <p:tav tm="0">
                                          <p:val>
                                            <p:strVal val="#ppt_x"/>
                                          </p:val>
                                        </p:tav>
                                        <p:tav tm="100000">
                                          <p:val>
                                            <p:strVal val="#ppt_x"/>
                                          </p:val>
                                        </p:tav>
                                      </p:tavLst>
                                    </p:anim>
                                    <p:anim calcmode="lin" valueType="num">
                                      <p:cBhvr>
                                        <p:cTn id="46" dur="5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Effect transition="in" filter="fade">
                                      <p:cBhvr>
                                        <p:cTn id="53" dur="500"/>
                                        <p:tgtEl>
                                          <p:spTgt spid="20"/>
                                        </p:tgtEl>
                                      </p:cBhvr>
                                    </p:animEffect>
                                  </p:childTnLst>
                                </p:cTn>
                              </p:par>
                              <p:par>
                                <p:cTn id="54" presetID="63" presetClass="path" presetSubtype="0" accel="50000" decel="50000" fill="hold" grpId="1" nodeType="withEffect">
                                  <p:stCondLst>
                                    <p:cond delay="0"/>
                                  </p:stCondLst>
                                  <p:childTnLst>
                                    <p:animMotion origin="layout" path="M -0.19566 -4.44444E-6 L -5.55556E-7 -4.44444E-6 " pathEditMode="relative" rAng="0" ptsTypes="AA">
                                      <p:cBhvr>
                                        <p:cTn id="55" dur="600" fill="hold"/>
                                        <p:tgtEl>
                                          <p:spTgt spid="20"/>
                                        </p:tgtEl>
                                        <p:attrNameLst>
                                          <p:attrName>ppt_x</p:attrName>
                                          <p:attrName>ppt_y</p:attrName>
                                        </p:attrNameLst>
                                      </p:cBhvr>
                                      <p:rCtr x="9774" y="0"/>
                                    </p:animMotion>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55"/>
                                        </p:tgtEl>
                                        <p:attrNameLst>
                                          <p:attrName>style.visibility</p:attrName>
                                        </p:attrNameLst>
                                      </p:cBhvr>
                                      <p:to>
                                        <p:strVal val="visible"/>
                                      </p:to>
                                    </p:set>
                                    <p:animEffect transition="in" filter="fade">
                                      <p:cBhvr>
                                        <p:cTn id="60" dur="500"/>
                                        <p:tgtEl>
                                          <p:spTgt spid="55"/>
                                        </p:tgtEl>
                                      </p:cBhvr>
                                    </p:animEffect>
                                    <p:anim calcmode="lin" valueType="num">
                                      <p:cBhvr>
                                        <p:cTn id="61" dur="500" fill="hold"/>
                                        <p:tgtEl>
                                          <p:spTgt spid="55"/>
                                        </p:tgtEl>
                                        <p:attrNameLst>
                                          <p:attrName>ppt_x</p:attrName>
                                        </p:attrNameLst>
                                      </p:cBhvr>
                                      <p:tavLst>
                                        <p:tav tm="0">
                                          <p:val>
                                            <p:strVal val="#ppt_x"/>
                                          </p:val>
                                        </p:tav>
                                        <p:tav tm="100000">
                                          <p:val>
                                            <p:strVal val="#ppt_x"/>
                                          </p:val>
                                        </p:tav>
                                      </p:tavLst>
                                    </p:anim>
                                    <p:anim calcmode="lin" valueType="num">
                                      <p:cBhvr>
                                        <p:cTn id="62" dur="5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2" presetClass="entr" presetSubtype="1" fill="hold" grpId="0" nodeType="click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p:tgtEl>
                                          <p:spTgt spid="53"/>
                                        </p:tgtEl>
                                        <p:attrNameLst>
                                          <p:attrName>ppt_y</p:attrName>
                                        </p:attrNameLst>
                                      </p:cBhvr>
                                      <p:tavLst>
                                        <p:tav tm="0">
                                          <p:val>
                                            <p:strVal val="#ppt_y-#ppt_h*1.125000"/>
                                          </p:val>
                                        </p:tav>
                                        <p:tav tm="100000">
                                          <p:val>
                                            <p:strVal val="#ppt_y"/>
                                          </p:val>
                                        </p:tav>
                                      </p:tavLst>
                                    </p:anim>
                                    <p:animEffect transition="in" filter="wipe(down)">
                                      <p:cBhvr>
                                        <p:cTn id="68" dur="500"/>
                                        <p:tgtEl>
                                          <p:spTgt spid="53"/>
                                        </p:tgtEl>
                                      </p:cBhvr>
                                    </p:animEffect>
                                  </p:childTnLst>
                                </p:cTn>
                              </p:par>
                            </p:childTnLst>
                          </p:cTn>
                        </p:par>
                        <p:par>
                          <p:cTn id="69" fill="hold">
                            <p:stCondLst>
                              <p:cond delay="500"/>
                            </p:stCondLst>
                            <p:childTnLst>
                              <p:par>
                                <p:cTn id="70" presetID="22" presetClass="entr" presetSubtype="1"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up)">
                                      <p:cBhvr>
                                        <p:cTn id="72" dur="500"/>
                                        <p:tgtEl>
                                          <p:spTgt spid="57"/>
                                        </p:tgtEl>
                                      </p:cBhvr>
                                    </p:animEffect>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anim calcmode="lin" valueType="num">
                                      <p:cBhvr>
                                        <p:cTn id="78" dur="500" fill="hold"/>
                                        <p:tgtEl>
                                          <p:spTgt spid="22"/>
                                        </p:tgtEl>
                                        <p:attrNameLst>
                                          <p:attrName>ppt_x</p:attrName>
                                        </p:attrNameLst>
                                      </p:cBhvr>
                                      <p:tavLst>
                                        <p:tav tm="0">
                                          <p:val>
                                            <p:strVal val="#ppt_x"/>
                                          </p:val>
                                        </p:tav>
                                        <p:tav tm="100000">
                                          <p:val>
                                            <p:strVal val="#ppt_x"/>
                                          </p:val>
                                        </p:tav>
                                      </p:tavLst>
                                    </p:anim>
                                    <p:anim calcmode="lin" valueType="num">
                                      <p:cBhvr>
                                        <p:cTn id="79" dur="5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500"/>
                                        <p:tgtEl>
                                          <p:spTgt spid="21"/>
                                        </p:tgtEl>
                                      </p:cBhvr>
                                    </p:animEffect>
                                    <p:anim calcmode="lin" valueType="num">
                                      <p:cBhvr>
                                        <p:cTn id="85" dur="500" fill="hold"/>
                                        <p:tgtEl>
                                          <p:spTgt spid="21"/>
                                        </p:tgtEl>
                                        <p:attrNameLst>
                                          <p:attrName>ppt_x</p:attrName>
                                        </p:attrNameLst>
                                      </p:cBhvr>
                                      <p:tavLst>
                                        <p:tav tm="0">
                                          <p:val>
                                            <p:strVal val="#ppt_x"/>
                                          </p:val>
                                        </p:tav>
                                        <p:tav tm="100000">
                                          <p:val>
                                            <p:strVal val="#ppt_x"/>
                                          </p:val>
                                        </p:tav>
                                      </p:tavLst>
                                    </p:anim>
                                    <p:anim calcmode="lin" valueType="num">
                                      <p:cBhvr>
                                        <p:cTn id="86" dur="5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3"/>
                                        </p:tgtEl>
                                        <p:attrNameLst>
                                          <p:attrName>style.visibility</p:attrName>
                                        </p:attrNameLst>
                                      </p:cBhvr>
                                      <p:to>
                                        <p:strVal val="visible"/>
                                      </p:to>
                                    </p:set>
                                    <p:anim calcmode="lin" valueType="num">
                                      <p:cBhvr>
                                        <p:cTn id="91" dur="500" fill="hold"/>
                                        <p:tgtEl>
                                          <p:spTgt spid="13"/>
                                        </p:tgtEl>
                                        <p:attrNameLst>
                                          <p:attrName>ppt_w</p:attrName>
                                        </p:attrNameLst>
                                      </p:cBhvr>
                                      <p:tavLst>
                                        <p:tav tm="0">
                                          <p:val>
                                            <p:fltVal val="0"/>
                                          </p:val>
                                        </p:tav>
                                        <p:tav tm="100000">
                                          <p:val>
                                            <p:strVal val="#ppt_w"/>
                                          </p:val>
                                        </p:tav>
                                      </p:tavLst>
                                    </p:anim>
                                    <p:anim calcmode="lin" valueType="num">
                                      <p:cBhvr>
                                        <p:cTn id="92" dur="500" fill="hold"/>
                                        <p:tgtEl>
                                          <p:spTgt spid="13"/>
                                        </p:tgtEl>
                                        <p:attrNameLst>
                                          <p:attrName>ppt_h</p:attrName>
                                        </p:attrNameLst>
                                      </p:cBhvr>
                                      <p:tavLst>
                                        <p:tav tm="0">
                                          <p:val>
                                            <p:fltVal val="0"/>
                                          </p:val>
                                        </p:tav>
                                        <p:tav tm="100000">
                                          <p:val>
                                            <p:strVal val="#ppt_h"/>
                                          </p:val>
                                        </p:tav>
                                      </p:tavLst>
                                    </p:anim>
                                    <p:animEffect transition="in" filter="fade">
                                      <p:cBhvr>
                                        <p:cTn id="93" dur="500"/>
                                        <p:tgtEl>
                                          <p:spTgt spid="13"/>
                                        </p:tgtEl>
                                      </p:cBhvr>
                                    </p:animEffect>
                                  </p:childTnLst>
                                </p:cTn>
                              </p:par>
                            </p:childTnLst>
                          </p:cTn>
                        </p:par>
                        <p:par>
                          <p:cTn id="94" fill="hold">
                            <p:stCondLst>
                              <p:cond delay="500"/>
                            </p:stCondLst>
                            <p:childTnLst>
                              <p:par>
                                <p:cTn id="95" presetID="22" presetClass="entr" presetSubtype="2"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Effect transition="in" filter="wipe(right)">
                                      <p:cBhvr>
                                        <p:cTn id="97" dur="500"/>
                                        <p:tgtEl>
                                          <p:spTgt spid="60"/>
                                        </p:tgtEl>
                                      </p:cBhvr>
                                    </p:animEffect>
                                  </p:childTnLst>
                                </p:cTn>
                              </p:par>
                            </p:childTnLst>
                          </p:cTn>
                        </p:par>
                      </p:childTnLst>
                    </p:cTn>
                  </p:par>
                  <p:par>
                    <p:cTn id="98" fill="hold">
                      <p:stCondLst>
                        <p:cond delay="indefinite"/>
                      </p:stCondLst>
                      <p:childTnLst>
                        <p:par>
                          <p:cTn id="99" fill="hold">
                            <p:stCondLst>
                              <p:cond delay="0"/>
                            </p:stCondLst>
                            <p:childTnLst>
                              <p:par>
                                <p:cTn id="100" presetID="12" presetClass="entr" presetSubtype="1"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additive="base">
                                        <p:cTn id="102" dur="500"/>
                                        <p:tgtEl>
                                          <p:spTgt spid="19"/>
                                        </p:tgtEl>
                                        <p:attrNameLst>
                                          <p:attrName>ppt_y</p:attrName>
                                        </p:attrNameLst>
                                      </p:cBhvr>
                                      <p:tavLst>
                                        <p:tav tm="0">
                                          <p:val>
                                            <p:strVal val="#ppt_y-#ppt_h*1.125000"/>
                                          </p:val>
                                        </p:tav>
                                        <p:tav tm="100000">
                                          <p:val>
                                            <p:strVal val="#ppt_y"/>
                                          </p:val>
                                        </p:tav>
                                      </p:tavLst>
                                    </p:anim>
                                    <p:animEffect transition="in" filter="wipe(down)">
                                      <p:cBhvr>
                                        <p:cTn id="103" dur="500"/>
                                        <p:tgtEl>
                                          <p:spTgt spid="19"/>
                                        </p:tgtEl>
                                      </p:cBhvr>
                                    </p:animEffect>
                                  </p:childTnLst>
                                </p:cTn>
                              </p:par>
                            </p:childTnLst>
                          </p:cTn>
                        </p:par>
                        <p:par>
                          <p:cTn id="104" fill="hold">
                            <p:stCondLst>
                              <p:cond delay="500"/>
                            </p:stCondLst>
                            <p:childTnLst>
                              <p:par>
                                <p:cTn id="105" presetID="22" presetClass="entr" presetSubtype="1" fill="hold" grpId="0" nodeType="afterEffect">
                                  <p:stCondLst>
                                    <p:cond delay="0"/>
                                  </p:stCondLst>
                                  <p:childTnLst>
                                    <p:set>
                                      <p:cBhvr>
                                        <p:cTn id="106" dur="1" fill="hold">
                                          <p:stCondLst>
                                            <p:cond delay="0"/>
                                          </p:stCondLst>
                                        </p:cTn>
                                        <p:tgtEl>
                                          <p:spTgt spid="59"/>
                                        </p:tgtEl>
                                        <p:attrNameLst>
                                          <p:attrName>style.visibility</p:attrName>
                                        </p:attrNameLst>
                                      </p:cBhvr>
                                      <p:to>
                                        <p:strVal val="visible"/>
                                      </p:to>
                                    </p:set>
                                    <p:animEffect transition="in" filter="wipe(up)">
                                      <p:cBhvr>
                                        <p:cTn id="107" dur="500"/>
                                        <p:tgtEl>
                                          <p:spTgt spid="5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wipe(up)">
                                      <p:cBhvr>
                                        <p:cTn id="112" dur="500"/>
                                        <p:tgtEl>
                                          <p:spTgt spid="64"/>
                                        </p:tgtEl>
                                      </p:cBhvr>
                                    </p:animEffect>
                                  </p:childTnLst>
                                </p:cTn>
                              </p:par>
                            </p:childTnLst>
                          </p:cTn>
                        </p:par>
                      </p:childTnLst>
                    </p:cTn>
                  </p:par>
                  <p:par>
                    <p:cTn id="113" fill="hold">
                      <p:stCondLst>
                        <p:cond delay="indefinite"/>
                      </p:stCondLst>
                      <p:childTnLst>
                        <p:par>
                          <p:cTn id="114" fill="hold">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14"/>
                                        </p:tgtEl>
                                        <p:attrNameLst>
                                          <p:attrName>style.visibility</p:attrName>
                                        </p:attrNameLst>
                                      </p:cBhvr>
                                      <p:to>
                                        <p:strVal val="visible"/>
                                      </p:to>
                                    </p:set>
                                    <p:anim calcmode="lin" valueType="num">
                                      <p:cBhvr additive="base">
                                        <p:cTn id="117" dur="500"/>
                                        <p:tgtEl>
                                          <p:spTgt spid="14"/>
                                        </p:tgtEl>
                                        <p:attrNameLst>
                                          <p:attrName>ppt_y</p:attrName>
                                        </p:attrNameLst>
                                      </p:cBhvr>
                                      <p:tavLst>
                                        <p:tav tm="0">
                                          <p:val>
                                            <p:strVal val="#ppt_y+#ppt_h*1.125000"/>
                                          </p:val>
                                        </p:tav>
                                        <p:tav tm="100000">
                                          <p:val>
                                            <p:strVal val="#ppt_y"/>
                                          </p:val>
                                        </p:tav>
                                      </p:tavLst>
                                    </p:anim>
                                    <p:animEffect transition="in" filter="wipe(up)">
                                      <p:cBhvr>
                                        <p:cTn id="118" dur="500"/>
                                        <p:tgtEl>
                                          <p:spTgt spid="14"/>
                                        </p:tgtEl>
                                      </p:cBhvr>
                                    </p:animEffect>
                                  </p:childTnLst>
                                </p:cTn>
                              </p:par>
                            </p:childTnLst>
                          </p:cTn>
                        </p:par>
                      </p:childTnLst>
                    </p:cTn>
                  </p:par>
                  <p:par>
                    <p:cTn id="119" fill="hold">
                      <p:stCondLst>
                        <p:cond delay="indefinite"/>
                      </p:stCondLst>
                      <p:childTnLst>
                        <p:par>
                          <p:cTn id="120" fill="hold">
                            <p:stCondLst>
                              <p:cond delay="0"/>
                            </p:stCondLst>
                            <p:childTnLst>
                              <p:par>
                                <p:cTn id="121" presetID="42" presetClass="entr" presetSubtype="0" fill="hold" nodeType="clickEffect">
                                  <p:stCondLst>
                                    <p:cond delay="0"/>
                                  </p:stCondLst>
                                  <p:childTnLst>
                                    <p:set>
                                      <p:cBhvr>
                                        <p:cTn id="122" dur="1" fill="hold">
                                          <p:stCondLst>
                                            <p:cond delay="0"/>
                                          </p:stCondLst>
                                        </p:cTn>
                                        <p:tgtEl>
                                          <p:spTgt spid="65"/>
                                        </p:tgtEl>
                                        <p:attrNameLst>
                                          <p:attrName>style.visibility</p:attrName>
                                        </p:attrNameLst>
                                      </p:cBhvr>
                                      <p:to>
                                        <p:strVal val="visible"/>
                                      </p:to>
                                    </p:set>
                                    <p:animEffect transition="in" filter="fade">
                                      <p:cBhvr>
                                        <p:cTn id="123" dur="500"/>
                                        <p:tgtEl>
                                          <p:spTgt spid="65"/>
                                        </p:tgtEl>
                                      </p:cBhvr>
                                    </p:animEffect>
                                    <p:anim calcmode="lin" valueType="num">
                                      <p:cBhvr>
                                        <p:cTn id="124" dur="500" fill="hold"/>
                                        <p:tgtEl>
                                          <p:spTgt spid="65"/>
                                        </p:tgtEl>
                                        <p:attrNameLst>
                                          <p:attrName>ppt_x</p:attrName>
                                        </p:attrNameLst>
                                      </p:cBhvr>
                                      <p:tavLst>
                                        <p:tav tm="0">
                                          <p:val>
                                            <p:strVal val="#ppt_x"/>
                                          </p:val>
                                        </p:tav>
                                        <p:tav tm="100000">
                                          <p:val>
                                            <p:strVal val="#ppt_x"/>
                                          </p:val>
                                        </p:tav>
                                      </p:tavLst>
                                    </p:anim>
                                    <p:anim calcmode="lin" valueType="num">
                                      <p:cBhvr>
                                        <p:cTn id="125" dur="5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5" grpId="0" animBg="1"/>
      <p:bldP spid="46" grpId="0" animBg="1"/>
      <p:bldP spid="47" grpId="0" animBg="1"/>
      <p:bldP spid="53" grpId="0" animBg="1"/>
      <p:bldP spid="54" grpId="0" animBg="1"/>
      <p:bldP spid="54" grpId="1" animBg="1"/>
      <p:bldP spid="55" grpId="0" animBg="1"/>
      <p:bldP spid="56" grpId="0" animBg="1"/>
      <p:bldP spid="57" grpId="0" animBg="1"/>
      <p:bldP spid="19" grpId="0" animBg="1"/>
      <p:bldP spid="20" grpId="0" animBg="1"/>
      <p:bldP spid="20" grpId="1" animBg="1"/>
      <p:bldP spid="21" grpId="0" animBg="1"/>
      <p:bldP spid="22" grpId="0" animBg="1"/>
      <p:bldP spid="58" grpId="0" animBg="1"/>
      <p:bldP spid="59" grpId="0" animBg="1"/>
      <p:bldP spid="13" grpId="0" animBg="1"/>
      <p:bldP spid="60" grpId="0" animBg="1"/>
      <p:bldP spid="64"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第一原因としての神の神性</a:t>
            </a:r>
            <a:endParaRPr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grpSp>
        <p:nvGrpSpPr>
          <p:cNvPr id="37" name="그룹 36"/>
          <p:cNvGrpSpPr/>
          <p:nvPr/>
        </p:nvGrpSpPr>
        <p:grpSpPr>
          <a:xfrm>
            <a:off x="559180" y="2292883"/>
            <a:ext cx="1406326" cy="2880000"/>
            <a:chOff x="2851775" y="2292883"/>
            <a:chExt cx="1406326" cy="2880000"/>
          </a:xfrm>
        </p:grpSpPr>
        <p:sp>
          <p:nvSpPr>
            <p:cNvPr id="41" name="Text Box 56"/>
            <p:cNvSpPr txBox="1">
              <a:spLocks noChangeArrowheads="1"/>
            </p:cNvSpPr>
            <p:nvPr/>
          </p:nvSpPr>
          <p:spPr bwMode="auto">
            <a:xfrm>
              <a:off x="2851775" y="2292883"/>
              <a:ext cx="1406326" cy="2880000"/>
            </a:xfrm>
            <a:prstGeom prst="rect">
              <a:avLst/>
            </a:prstGeom>
            <a:gradFill rotWithShape="1">
              <a:gsLst>
                <a:gs pos="0">
                  <a:schemeClr val="bg2"/>
                </a:gs>
                <a:gs pos="100000">
                  <a:schemeClr val="accent1"/>
                </a:gs>
              </a:gsLst>
              <a:lin ang="5400000" scaled="1"/>
            </a:gradFill>
            <a:ln w="9525">
              <a:noFill/>
              <a:round/>
              <a:headEnd/>
              <a:tailEnd/>
            </a:ln>
          </p:spPr>
          <p:txBody>
            <a:bodyPr wrap="none" anchor="ctr"/>
            <a:lstStyle>
              <a:defPPr>
                <a:defRPr lang="ja-JP"/>
              </a:defPPr>
              <a:lvl1pPr algn="ctr"/>
            </a:lstStyle>
            <a:p>
              <a:r>
                <a:rPr lang="ja-JP" altLang="en-US" b="1" dirty="0">
                  <a:solidFill>
                    <a:schemeClr val="bg1"/>
                  </a:solidFill>
                </a:rPr>
                <a:t>相対的関係</a:t>
              </a:r>
            </a:p>
          </p:txBody>
        </p:sp>
        <p:sp>
          <p:nvSpPr>
            <p:cNvPr id="42" name="Text Box 48"/>
            <p:cNvSpPr txBox="1">
              <a:spLocks noChangeArrowheads="1"/>
            </p:cNvSpPr>
            <p:nvPr/>
          </p:nvSpPr>
          <p:spPr bwMode="auto">
            <a:xfrm>
              <a:off x="3108195" y="2294400"/>
              <a:ext cx="726843" cy="369332"/>
            </a:xfrm>
            <a:prstGeom prst="rect">
              <a:avLst/>
            </a:prstGeom>
            <a:noFill/>
            <a:ln w="9525">
              <a:noFill/>
              <a:miter lim="800000"/>
              <a:headEnd/>
              <a:tailEnd/>
            </a:ln>
          </p:spPr>
          <p:txBody>
            <a:bodyPr wrap="square">
              <a:spAutoFit/>
            </a:bodyPr>
            <a:lstStyle/>
            <a:p>
              <a:pPr>
                <a:spcBef>
                  <a:spcPct val="50000"/>
                </a:spcBef>
              </a:pPr>
              <a:r>
                <a:rPr lang="ja-JP" altLang="en-US" dirty="0" smtClean="0"/>
                <a:t>内的</a:t>
              </a:r>
              <a:endParaRPr lang="ja-JP" altLang="en-US" dirty="0"/>
            </a:p>
          </p:txBody>
        </p:sp>
        <p:sp>
          <p:nvSpPr>
            <p:cNvPr id="43" name="Text Box 49"/>
            <p:cNvSpPr txBox="1">
              <a:spLocks noChangeArrowheads="1"/>
            </p:cNvSpPr>
            <p:nvPr/>
          </p:nvSpPr>
          <p:spPr bwMode="auto">
            <a:xfrm>
              <a:off x="3108195" y="4789098"/>
              <a:ext cx="823809" cy="369332"/>
            </a:xfrm>
            <a:prstGeom prst="rect">
              <a:avLst/>
            </a:prstGeom>
            <a:noFill/>
            <a:ln w="9525">
              <a:noFill/>
              <a:miter lim="800000"/>
              <a:headEnd/>
              <a:tailEnd/>
            </a:ln>
          </p:spPr>
          <p:txBody>
            <a:bodyPr wrap="square">
              <a:spAutoFit/>
            </a:bodyPr>
            <a:lstStyle/>
            <a:p>
              <a:pPr>
                <a:spcBef>
                  <a:spcPct val="50000"/>
                </a:spcBef>
              </a:pPr>
              <a:r>
                <a:rPr lang="ja-JP" altLang="en-US" dirty="0"/>
                <a:t>外</a:t>
              </a:r>
              <a:r>
                <a:rPr lang="ja-JP" altLang="en-US" dirty="0" smtClean="0"/>
                <a:t>的</a:t>
              </a:r>
              <a:endParaRPr lang="ja-JP" altLang="en-US" dirty="0"/>
            </a:p>
          </p:txBody>
        </p:sp>
        <p:sp>
          <p:nvSpPr>
            <p:cNvPr id="44" name="Text Box 50"/>
            <p:cNvSpPr txBox="1">
              <a:spLocks noChangeArrowheads="1"/>
            </p:cNvSpPr>
            <p:nvPr/>
          </p:nvSpPr>
          <p:spPr bwMode="auto">
            <a:xfrm>
              <a:off x="3108195" y="2582545"/>
              <a:ext cx="976727" cy="369332"/>
            </a:xfrm>
            <a:prstGeom prst="rect">
              <a:avLst/>
            </a:prstGeom>
            <a:noFill/>
            <a:ln w="9525">
              <a:noFill/>
              <a:miter lim="800000"/>
              <a:headEnd/>
              <a:tailEnd/>
            </a:ln>
          </p:spPr>
          <p:txBody>
            <a:bodyPr wrap="square">
              <a:spAutoFit/>
            </a:bodyPr>
            <a:lstStyle/>
            <a:p>
              <a:pPr>
                <a:spcBef>
                  <a:spcPct val="50000"/>
                </a:spcBef>
              </a:pPr>
              <a:r>
                <a:rPr lang="ja-JP" altLang="en-US" dirty="0"/>
                <a:t>原因</a:t>
              </a:r>
              <a:r>
                <a:rPr lang="ja-JP" altLang="en-US" dirty="0" smtClean="0"/>
                <a:t>的</a:t>
              </a:r>
              <a:endParaRPr lang="ja-JP" altLang="en-US" dirty="0"/>
            </a:p>
          </p:txBody>
        </p:sp>
        <p:sp>
          <p:nvSpPr>
            <p:cNvPr id="48" name="Text Box 51"/>
            <p:cNvSpPr txBox="1">
              <a:spLocks noChangeArrowheads="1"/>
            </p:cNvSpPr>
            <p:nvPr/>
          </p:nvSpPr>
          <p:spPr bwMode="auto">
            <a:xfrm>
              <a:off x="3108195" y="4500950"/>
              <a:ext cx="937062" cy="369332"/>
            </a:xfrm>
            <a:prstGeom prst="rect">
              <a:avLst/>
            </a:prstGeom>
            <a:noFill/>
            <a:ln w="9525">
              <a:noFill/>
              <a:miter lim="800000"/>
              <a:headEnd/>
              <a:tailEnd/>
            </a:ln>
          </p:spPr>
          <p:txBody>
            <a:bodyPr wrap="square">
              <a:spAutoFit/>
            </a:bodyPr>
            <a:lstStyle/>
            <a:p>
              <a:pPr>
                <a:spcBef>
                  <a:spcPct val="50000"/>
                </a:spcBef>
              </a:pPr>
              <a:r>
                <a:rPr lang="ja-JP" altLang="en-US" dirty="0"/>
                <a:t>結果</a:t>
              </a:r>
              <a:r>
                <a:rPr lang="ja-JP" altLang="en-US" dirty="0" smtClean="0"/>
                <a:t>的</a:t>
              </a:r>
              <a:endParaRPr lang="ja-JP" altLang="en-US" dirty="0"/>
            </a:p>
          </p:txBody>
        </p:sp>
        <p:sp>
          <p:nvSpPr>
            <p:cNvPr id="49" name="Text Box 52"/>
            <p:cNvSpPr txBox="1">
              <a:spLocks noChangeArrowheads="1"/>
            </p:cNvSpPr>
            <p:nvPr/>
          </p:nvSpPr>
          <p:spPr bwMode="auto">
            <a:xfrm>
              <a:off x="3108195" y="2870690"/>
              <a:ext cx="937063" cy="369332"/>
            </a:xfrm>
            <a:prstGeom prst="rect">
              <a:avLst/>
            </a:prstGeom>
            <a:noFill/>
            <a:ln w="9525">
              <a:noFill/>
              <a:miter lim="800000"/>
              <a:headEnd/>
              <a:tailEnd/>
            </a:ln>
          </p:spPr>
          <p:txBody>
            <a:bodyPr wrap="square">
              <a:spAutoFit/>
            </a:bodyPr>
            <a:lstStyle/>
            <a:p>
              <a:pPr>
                <a:spcBef>
                  <a:spcPct val="50000"/>
                </a:spcBef>
              </a:pPr>
              <a:r>
                <a:rPr lang="ja-JP" altLang="en-US" dirty="0" smtClean="0"/>
                <a:t>主体的</a:t>
              </a:r>
              <a:endParaRPr lang="ja-JP" altLang="en-US" dirty="0"/>
            </a:p>
          </p:txBody>
        </p:sp>
        <p:sp>
          <p:nvSpPr>
            <p:cNvPr id="50" name="Text Box 53"/>
            <p:cNvSpPr txBox="1">
              <a:spLocks noChangeArrowheads="1"/>
            </p:cNvSpPr>
            <p:nvPr/>
          </p:nvSpPr>
          <p:spPr bwMode="auto">
            <a:xfrm>
              <a:off x="3108195" y="4212805"/>
              <a:ext cx="956062" cy="369332"/>
            </a:xfrm>
            <a:prstGeom prst="rect">
              <a:avLst/>
            </a:prstGeom>
            <a:noFill/>
            <a:ln w="9525">
              <a:noFill/>
              <a:miter lim="800000"/>
              <a:headEnd/>
              <a:tailEnd/>
            </a:ln>
          </p:spPr>
          <p:txBody>
            <a:bodyPr wrap="square">
              <a:spAutoFit/>
            </a:bodyPr>
            <a:lstStyle/>
            <a:p>
              <a:pPr>
                <a:spcBef>
                  <a:spcPct val="50000"/>
                </a:spcBef>
              </a:pPr>
              <a:r>
                <a:rPr lang="ja-JP" altLang="en-US" dirty="0" smtClean="0"/>
                <a:t>対象的</a:t>
              </a:r>
              <a:endParaRPr lang="ja-JP" altLang="en-US" dirty="0"/>
            </a:p>
          </p:txBody>
        </p:sp>
        <p:sp>
          <p:nvSpPr>
            <p:cNvPr id="51" name="Text Box 54"/>
            <p:cNvSpPr txBox="1">
              <a:spLocks noChangeArrowheads="1"/>
            </p:cNvSpPr>
            <p:nvPr/>
          </p:nvSpPr>
          <p:spPr bwMode="auto">
            <a:xfrm>
              <a:off x="3108195" y="3158835"/>
              <a:ext cx="718700" cy="369332"/>
            </a:xfrm>
            <a:prstGeom prst="rect">
              <a:avLst/>
            </a:prstGeom>
            <a:noFill/>
            <a:ln w="9525">
              <a:noFill/>
              <a:miter lim="800000"/>
              <a:headEnd/>
              <a:tailEnd/>
            </a:ln>
          </p:spPr>
          <p:txBody>
            <a:bodyPr wrap="square">
              <a:spAutoFit/>
            </a:bodyPr>
            <a:lstStyle/>
            <a:p>
              <a:pPr>
                <a:spcBef>
                  <a:spcPct val="50000"/>
                </a:spcBef>
              </a:pPr>
              <a:r>
                <a:rPr lang="ja-JP" altLang="en-US" dirty="0" smtClean="0"/>
                <a:t>縦的</a:t>
              </a:r>
              <a:endParaRPr lang="ja-JP" altLang="en-US" dirty="0"/>
            </a:p>
          </p:txBody>
        </p:sp>
        <p:sp>
          <p:nvSpPr>
            <p:cNvPr id="52" name="Text Box 55"/>
            <p:cNvSpPr txBox="1">
              <a:spLocks noChangeArrowheads="1"/>
            </p:cNvSpPr>
            <p:nvPr/>
          </p:nvSpPr>
          <p:spPr bwMode="auto">
            <a:xfrm>
              <a:off x="3108195" y="3924660"/>
              <a:ext cx="718699" cy="369332"/>
            </a:xfrm>
            <a:prstGeom prst="rect">
              <a:avLst/>
            </a:prstGeom>
            <a:noFill/>
            <a:ln w="9525">
              <a:noFill/>
              <a:miter lim="800000"/>
              <a:headEnd/>
              <a:tailEnd/>
            </a:ln>
          </p:spPr>
          <p:txBody>
            <a:bodyPr wrap="square">
              <a:spAutoFit/>
            </a:bodyPr>
            <a:lstStyle/>
            <a:p>
              <a:pPr>
                <a:spcBef>
                  <a:spcPct val="50000"/>
                </a:spcBef>
              </a:pPr>
              <a:r>
                <a:rPr lang="ja-JP" altLang="en-US" dirty="0" smtClean="0"/>
                <a:t>横的</a:t>
              </a:r>
              <a:endParaRPr lang="ja-JP" altLang="en-US" dirty="0"/>
            </a:p>
          </p:txBody>
        </p:sp>
      </p:grpSp>
      <p:sp>
        <p:nvSpPr>
          <p:cNvPr id="70" name="Oval 22"/>
          <p:cNvSpPr>
            <a:spLocks noChangeArrowheads="1"/>
          </p:cNvSpPr>
          <p:nvPr/>
        </p:nvSpPr>
        <p:spPr bwMode="auto">
          <a:xfrm>
            <a:off x="6325170" y="3527599"/>
            <a:ext cx="1044000"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素粒子</a:t>
            </a:r>
          </a:p>
        </p:txBody>
      </p:sp>
      <p:sp>
        <p:nvSpPr>
          <p:cNvPr id="80" name="下矢印 33"/>
          <p:cNvSpPr/>
          <p:nvPr/>
        </p:nvSpPr>
        <p:spPr>
          <a:xfrm>
            <a:off x="2193550" y="3059787"/>
            <a:ext cx="4944228" cy="2644978"/>
          </a:xfrm>
          <a:prstGeom prst="downArrow">
            <a:avLst>
              <a:gd name="adj1" fmla="val 56073"/>
              <a:gd name="adj2" fmla="val 24492"/>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Oval 22"/>
          <p:cNvSpPr>
            <a:spLocks noChangeArrowheads="1"/>
          </p:cNvSpPr>
          <p:nvPr/>
        </p:nvSpPr>
        <p:spPr bwMode="auto">
          <a:xfrm>
            <a:off x="5437768" y="3527599"/>
            <a:ext cx="1044000"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t>原子</a:t>
            </a:r>
            <a:endParaRPr lang="ja-JP" altLang="en-US" dirty="0"/>
          </a:p>
        </p:txBody>
      </p:sp>
      <p:sp>
        <p:nvSpPr>
          <p:cNvPr id="61" name="Oval 22"/>
          <p:cNvSpPr>
            <a:spLocks noChangeArrowheads="1"/>
          </p:cNvSpPr>
          <p:nvPr/>
        </p:nvSpPr>
        <p:spPr bwMode="auto">
          <a:xfrm>
            <a:off x="4550365" y="3527599"/>
            <a:ext cx="1044000"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分子</a:t>
            </a:r>
          </a:p>
        </p:txBody>
      </p:sp>
      <p:sp>
        <p:nvSpPr>
          <p:cNvPr id="40" name="Oval 22"/>
          <p:cNvSpPr>
            <a:spLocks noChangeArrowheads="1"/>
          </p:cNvSpPr>
          <p:nvPr/>
        </p:nvSpPr>
        <p:spPr bwMode="auto">
          <a:xfrm>
            <a:off x="3662962" y="3527599"/>
            <a:ext cx="1044000"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植物</a:t>
            </a:r>
          </a:p>
        </p:txBody>
      </p:sp>
      <p:sp>
        <p:nvSpPr>
          <p:cNvPr id="38" name="Oval 22"/>
          <p:cNvSpPr>
            <a:spLocks noChangeArrowheads="1"/>
          </p:cNvSpPr>
          <p:nvPr/>
        </p:nvSpPr>
        <p:spPr bwMode="auto">
          <a:xfrm>
            <a:off x="2775559" y="3527599"/>
            <a:ext cx="1044000"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動物</a:t>
            </a:r>
          </a:p>
        </p:txBody>
      </p:sp>
      <p:sp>
        <p:nvSpPr>
          <p:cNvPr id="63" name="Oval 22"/>
          <p:cNvSpPr>
            <a:spLocks noChangeArrowheads="1"/>
          </p:cNvSpPr>
          <p:nvPr/>
        </p:nvSpPr>
        <p:spPr bwMode="auto">
          <a:xfrm>
            <a:off x="1888156" y="3527599"/>
            <a:ext cx="1044000" cy="409432"/>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人間</a:t>
            </a:r>
          </a:p>
        </p:txBody>
      </p:sp>
      <p:grpSp>
        <p:nvGrpSpPr>
          <p:cNvPr id="72" name="グループ化 40"/>
          <p:cNvGrpSpPr/>
          <p:nvPr/>
        </p:nvGrpSpPr>
        <p:grpSpPr>
          <a:xfrm>
            <a:off x="7742442" y="3293311"/>
            <a:ext cx="882198" cy="878008"/>
            <a:chOff x="6062888" y="5600754"/>
            <a:chExt cx="882198" cy="878008"/>
          </a:xfrm>
        </p:grpSpPr>
        <p:grpSp>
          <p:nvGrpSpPr>
            <p:cNvPr id="73" name="Group 9"/>
            <p:cNvGrpSpPr>
              <a:grpSpLocks/>
            </p:cNvGrpSpPr>
            <p:nvPr/>
          </p:nvGrpSpPr>
          <p:grpSpPr bwMode="auto">
            <a:xfrm rot="5400000">
              <a:off x="6064983" y="5598659"/>
              <a:ext cx="878008" cy="882198"/>
              <a:chOff x="1383" y="1434"/>
              <a:chExt cx="2017" cy="2022"/>
            </a:xfrm>
          </p:grpSpPr>
          <p:pic>
            <p:nvPicPr>
              <p:cNvPr id="75"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76"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74"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77" name="타원 76"/>
          <p:cNvSpPr/>
          <p:nvPr/>
        </p:nvSpPr>
        <p:spPr>
          <a:xfrm>
            <a:off x="7651901" y="2526572"/>
            <a:ext cx="1069018" cy="491747"/>
          </a:xfrm>
          <a:prstGeom prst="ellipse">
            <a:avLst/>
          </a:prstGeom>
          <a:solidFill>
            <a:schemeClr val="bg2"/>
          </a:solidFill>
          <a:ln w="9525">
            <a:noFill/>
            <a:miter lim="800000"/>
            <a:headEnd/>
            <a:tailEnd/>
          </a:ln>
        </p:spPr>
        <p:txBody>
          <a:bodyPr wrap="square" lIns="0" tIns="36000" rIns="0" bIns="36000">
            <a:spAutoFit/>
          </a:bodyPr>
          <a:lstStyle/>
          <a:p>
            <a:pPr algn="ctr">
              <a:spcBef>
                <a:spcPct val="50000"/>
              </a:spcBef>
            </a:pPr>
            <a:r>
              <a:rPr lang="ja-JP" altLang="en-US" dirty="0" smtClean="0"/>
              <a:t>本性相</a:t>
            </a:r>
            <a:endParaRPr lang="ja-JP" altLang="en-US" dirty="0">
              <a:solidFill>
                <a:schemeClr val="tx1"/>
              </a:solidFill>
              <a:latin typeface="Arial" charset="0"/>
              <a:ea typeface="ＭＳ Ｐゴシック" charset="-128"/>
            </a:endParaRPr>
          </a:p>
        </p:txBody>
      </p:sp>
      <p:sp>
        <p:nvSpPr>
          <p:cNvPr id="78" name="타원 77"/>
          <p:cNvSpPr/>
          <p:nvPr/>
        </p:nvSpPr>
        <p:spPr>
          <a:xfrm>
            <a:off x="7651901" y="4417951"/>
            <a:ext cx="1069018" cy="491747"/>
          </a:xfrm>
          <a:prstGeom prst="ellipse">
            <a:avLst/>
          </a:prstGeom>
          <a:solidFill>
            <a:schemeClr val="accent1"/>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本形状</a:t>
            </a:r>
            <a:endParaRPr lang="ja-JP" altLang="en-US" dirty="0">
              <a:solidFill>
                <a:schemeClr val="bg1"/>
              </a:solidFill>
            </a:endParaRPr>
          </a:p>
        </p:txBody>
      </p:sp>
      <p:sp>
        <p:nvSpPr>
          <p:cNvPr id="4" name="모서리가 둥근 직사각형 3"/>
          <p:cNvSpPr/>
          <p:nvPr/>
        </p:nvSpPr>
        <p:spPr>
          <a:xfrm>
            <a:off x="1888156" y="2576633"/>
            <a:ext cx="5850129" cy="391624"/>
          </a:xfrm>
          <a:prstGeom prst="roundRect">
            <a:avLst/>
          </a:prstGeom>
          <a:solidFill>
            <a:schemeClr val="bg2"/>
          </a:solidFill>
          <a:ln w="9525">
            <a:solidFill>
              <a:schemeClr val="tx1"/>
            </a:solidFill>
            <a:prstDash val="dash"/>
            <a:miter lim="800000"/>
            <a:headEnd/>
            <a:tailEnd/>
          </a:ln>
        </p:spPr>
        <p:txBody>
          <a:bodyPr wrap="square" lIns="0" tIns="36000" rIns="0" bIns="36000">
            <a:spAutoFit/>
          </a:bodyPr>
          <a:lstStyle/>
          <a:p>
            <a:pPr algn="ctr">
              <a:spcBef>
                <a:spcPct val="50000"/>
              </a:spcBef>
            </a:pPr>
            <a:r>
              <a:rPr lang="ja-JP" altLang="en-US" dirty="0" smtClean="0"/>
              <a:t>性　　　相　　　</a:t>
            </a:r>
            <a:endParaRPr lang="ja-JP" altLang="en-US" dirty="0">
              <a:solidFill>
                <a:schemeClr val="tx1"/>
              </a:solidFill>
              <a:latin typeface="Arial" charset="0"/>
              <a:ea typeface="ＭＳ Ｐゴシック" charset="-128"/>
            </a:endParaRPr>
          </a:p>
        </p:txBody>
      </p:sp>
      <p:sp>
        <p:nvSpPr>
          <p:cNvPr id="79" name="모서리가 둥근 직사각형 78"/>
          <p:cNvSpPr/>
          <p:nvPr/>
        </p:nvSpPr>
        <p:spPr>
          <a:xfrm>
            <a:off x="1888156" y="4468012"/>
            <a:ext cx="5850129" cy="391624"/>
          </a:xfrm>
          <a:prstGeom prst="roundRect">
            <a:avLst/>
          </a:prstGeom>
          <a:solidFill>
            <a:schemeClr val="accent1"/>
          </a:solidFill>
          <a:ln w="9525">
            <a:solidFill>
              <a:schemeClr val="tx1"/>
            </a:solidFill>
            <a:prstDash val="dash"/>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形　　　状</a:t>
            </a:r>
            <a:endParaRPr lang="ja-JP" altLang="en-US" dirty="0">
              <a:solidFill>
                <a:schemeClr val="bg1"/>
              </a:solidFill>
            </a:endParaRPr>
          </a:p>
        </p:txBody>
      </p:sp>
      <p:sp>
        <p:nvSpPr>
          <p:cNvPr id="6" name="TextBox 5"/>
          <p:cNvSpPr txBox="1"/>
          <p:nvPr/>
        </p:nvSpPr>
        <p:spPr>
          <a:xfrm>
            <a:off x="2454768" y="3528167"/>
            <a:ext cx="4897378" cy="400110"/>
          </a:xfrm>
          <a:prstGeom prst="rect">
            <a:avLst/>
          </a:prstGeom>
          <a:noFill/>
        </p:spPr>
        <p:txBody>
          <a:bodyPr wrap="square" rtlCol="0">
            <a:spAutoFit/>
          </a:bodyPr>
          <a:lstStyle/>
          <a:p>
            <a:r>
              <a:rPr kumimoji="1" lang="ja-JP" altLang="en-US" sz="2000" b="1" dirty="0" smtClean="0"/>
              <a:t>本性相と本形状の二性性相の中和的主体</a:t>
            </a:r>
            <a:endParaRPr kumimoji="1" lang="ja-JP" altLang="en-US" sz="2000" b="1" dirty="0"/>
          </a:p>
        </p:txBody>
      </p:sp>
    </p:spTree>
    <p:extLst>
      <p:ext uri="{BB962C8B-B14F-4D97-AF65-F5344CB8AC3E}">
        <p14:creationId xmlns:p14="http://schemas.microsoft.com/office/powerpoint/2010/main" val="255190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4.72222E-6 -0.14815 L 4.72222E-6 -2.96296E-6 " pathEditMode="relative" rAng="0" ptsTypes="AA">
                                      <p:cBhvr>
                                        <p:cTn id="6" dur="500" fill="hold"/>
                                        <p:tgtEl>
                                          <p:spTgt spid="72"/>
                                        </p:tgtEl>
                                        <p:attrNameLst>
                                          <p:attrName>ppt_x</p:attrName>
                                          <p:attrName>ppt_y</p:attrName>
                                        </p:attrNameLst>
                                      </p:cBhvr>
                                      <p:rCtr x="0" y="7407"/>
                                    </p:animMotion>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500"/>
                                        <p:tgtEl>
                                          <p:spTgt spid="78"/>
                                        </p:tgtEl>
                                      </p:cBhvr>
                                    </p:animEffect>
                                    <p:anim calcmode="lin" valueType="num">
                                      <p:cBhvr>
                                        <p:cTn id="12" dur="500" fill="hold"/>
                                        <p:tgtEl>
                                          <p:spTgt spid="78"/>
                                        </p:tgtEl>
                                        <p:attrNameLst>
                                          <p:attrName>ppt_x</p:attrName>
                                        </p:attrNameLst>
                                      </p:cBhvr>
                                      <p:tavLst>
                                        <p:tav tm="0">
                                          <p:val>
                                            <p:strVal val="#ppt_x"/>
                                          </p:val>
                                        </p:tav>
                                        <p:tav tm="100000">
                                          <p:val>
                                            <p:strVal val="#ppt_x"/>
                                          </p:val>
                                        </p:tav>
                                      </p:tavLst>
                                    </p:anim>
                                    <p:anim calcmode="lin" valueType="num">
                                      <p:cBhvr>
                                        <p:cTn id="13" dur="500" fill="hold"/>
                                        <p:tgtEl>
                                          <p:spTgt spid="7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fade">
                                      <p:cBhvr>
                                        <p:cTn id="16" dur="500"/>
                                        <p:tgtEl>
                                          <p:spTgt spid="77"/>
                                        </p:tgtEl>
                                      </p:cBhvr>
                                    </p:animEffect>
                                    <p:anim calcmode="lin" valueType="num">
                                      <p:cBhvr>
                                        <p:cTn id="17" dur="500" fill="hold"/>
                                        <p:tgtEl>
                                          <p:spTgt spid="77"/>
                                        </p:tgtEl>
                                        <p:attrNameLst>
                                          <p:attrName>ppt_x</p:attrName>
                                        </p:attrNameLst>
                                      </p:cBhvr>
                                      <p:tavLst>
                                        <p:tav tm="0">
                                          <p:val>
                                            <p:strVal val="#ppt_x"/>
                                          </p:val>
                                        </p:tav>
                                        <p:tav tm="100000">
                                          <p:val>
                                            <p:strVal val="#ppt_x"/>
                                          </p:val>
                                        </p:tav>
                                      </p:tavLst>
                                    </p:anim>
                                    <p:anim calcmode="lin" valueType="num">
                                      <p:cBhvr>
                                        <p:cTn id="18" dur="5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1"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4" presetClass="path" presetSubtype="0" accel="50000" decel="50000" fill="hold" grpId="2" nodeType="clickEffect">
                                  <p:stCondLst>
                                    <p:cond delay="0"/>
                                  </p:stCondLst>
                                  <p:childTnLst>
                                    <p:animMotion origin="layout" path="M -1.11111E-6 4.27382E-6 L -1.11111E-6 -0.20236 " pathEditMode="relative" rAng="0" ptsTypes="AA">
                                      <p:cBhvr>
                                        <p:cTn id="27" dur="250" fill="hold"/>
                                        <p:tgtEl>
                                          <p:spTgt spid="6"/>
                                        </p:tgtEl>
                                        <p:attrNameLst>
                                          <p:attrName>ppt_x</p:attrName>
                                          <p:attrName>ppt_y</p:attrName>
                                        </p:attrNameLst>
                                      </p:cBhvr>
                                      <p:rCtr x="0" y="-10130"/>
                                    </p:animMotion>
                                  </p:childTnLst>
                                </p:cTn>
                              </p:par>
                              <p:par>
                                <p:cTn id="28" presetID="12" presetClass="entr" presetSubtype="2" fill="hold" grpId="0" nodeType="withEffect">
                                  <p:stCondLst>
                                    <p:cond delay="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250"/>
                                        <p:tgtEl>
                                          <p:spTgt spid="70"/>
                                        </p:tgtEl>
                                        <p:attrNameLst>
                                          <p:attrName>ppt_x</p:attrName>
                                        </p:attrNameLst>
                                      </p:cBhvr>
                                      <p:tavLst>
                                        <p:tav tm="0">
                                          <p:val>
                                            <p:strVal val="#ppt_x+#ppt_w*1.125000"/>
                                          </p:val>
                                        </p:tav>
                                        <p:tav tm="100000">
                                          <p:val>
                                            <p:strVal val="#ppt_x"/>
                                          </p:val>
                                        </p:tav>
                                      </p:tavLst>
                                    </p:anim>
                                    <p:animEffect transition="in" filter="wipe(left)">
                                      <p:cBhvr>
                                        <p:cTn id="31" dur="250"/>
                                        <p:tgtEl>
                                          <p:spTgt spid="70"/>
                                        </p:tgtEl>
                                      </p:cBhvr>
                                    </p:animEffect>
                                  </p:childTnLst>
                                </p:cTn>
                              </p:par>
                            </p:childTnLst>
                          </p:cTn>
                        </p:par>
                        <p:par>
                          <p:cTn id="32" fill="hold">
                            <p:stCondLst>
                              <p:cond delay="250"/>
                            </p:stCondLst>
                            <p:childTnLst>
                              <p:par>
                                <p:cTn id="33" presetID="12" presetClass="entr" presetSubtype="2" fill="hold" grpId="0" nodeType="afterEffect">
                                  <p:stCondLst>
                                    <p:cond delay="150"/>
                                  </p:stCondLst>
                                  <p:childTnLst>
                                    <p:set>
                                      <p:cBhvr>
                                        <p:cTn id="34" dur="1" fill="hold">
                                          <p:stCondLst>
                                            <p:cond delay="0"/>
                                          </p:stCondLst>
                                        </p:cTn>
                                        <p:tgtEl>
                                          <p:spTgt spid="58"/>
                                        </p:tgtEl>
                                        <p:attrNameLst>
                                          <p:attrName>style.visibility</p:attrName>
                                        </p:attrNameLst>
                                      </p:cBhvr>
                                      <p:to>
                                        <p:strVal val="visible"/>
                                      </p:to>
                                    </p:set>
                                    <p:anim calcmode="lin" valueType="num">
                                      <p:cBhvr additive="base">
                                        <p:cTn id="35" dur="250"/>
                                        <p:tgtEl>
                                          <p:spTgt spid="58"/>
                                        </p:tgtEl>
                                        <p:attrNameLst>
                                          <p:attrName>ppt_x</p:attrName>
                                        </p:attrNameLst>
                                      </p:cBhvr>
                                      <p:tavLst>
                                        <p:tav tm="0">
                                          <p:val>
                                            <p:strVal val="#ppt_x+#ppt_w*1.125000"/>
                                          </p:val>
                                        </p:tav>
                                        <p:tav tm="100000">
                                          <p:val>
                                            <p:strVal val="#ppt_x"/>
                                          </p:val>
                                        </p:tav>
                                      </p:tavLst>
                                    </p:anim>
                                    <p:animEffect transition="in" filter="wipe(left)">
                                      <p:cBhvr>
                                        <p:cTn id="36" dur="250"/>
                                        <p:tgtEl>
                                          <p:spTgt spid="58"/>
                                        </p:tgtEl>
                                      </p:cBhvr>
                                    </p:animEffect>
                                  </p:childTnLst>
                                </p:cTn>
                              </p:par>
                            </p:childTnLst>
                          </p:cTn>
                        </p:par>
                        <p:par>
                          <p:cTn id="37" fill="hold">
                            <p:stCondLst>
                              <p:cond delay="650"/>
                            </p:stCondLst>
                            <p:childTnLst>
                              <p:par>
                                <p:cTn id="38" presetID="12" presetClass="entr" presetSubtype="2" fill="hold" grpId="0" nodeType="afterEffect">
                                  <p:stCondLst>
                                    <p:cond delay="150"/>
                                  </p:stCondLst>
                                  <p:childTnLst>
                                    <p:set>
                                      <p:cBhvr>
                                        <p:cTn id="39" dur="1" fill="hold">
                                          <p:stCondLst>
                                            <p:cond delay="0"/>
                                          </p:stCondLst>
                                        </p:cTn>
                                        <p:tgtEl>
                                          <p:spTgt spid="61"/>
                                        </p:tgtEl>
                                        <p:attrNameLst>
                                          <p:attrName>style.visibility</p:attrName>
                                        </p:attrNameLst>
                                      </p:cBhvr>
                                      <p:to>
                                        <p:strVal val="visible"/>
                                      </p:to>
                                    </p:set>
                                    <p:anim calcmode="lin" valueType="num">
                                      <p:cBhvr additive="base">
                                        <p:cTn id="40" dur="250"/>
                                        <p:tgtEl>
                                          <p:spTgt spid="61"/>
                                        </p:tgtEl>
                                        <p:attrNameLst>
                                          <p:attrName>ppt_x</p:attrName>
                                        </p:attrNameLst>
                                      </p:cBhvr>
                                      <p:tavLst>
                                        <p:tav tm="0">
                                          <p:val>
                                            <p:strVal val="#ppt_x+#ppt_w*1.125000"/>
                                          </p:val>
                                        </p:tav>
                                        <p:tav tm="100000">
                                          <p:val>
                                            <p:strVal val="#ppt_x"/>
                                          </p:val>
                                        </p:tav>
                                      </p:tavLst>
                                    </p:anim>
                                    <p:animEffect transition="in" filter="wipe(left)">
                                      <p:cBhvr>
                                        <p:cTn id="41" dur="250"/>
                                        <p:tgtEl>
                                          <p:spTgt spid="61"/>
                                        </p:tgtEl>
                                      </p:cBhvr>
                                    </p:animEffect>
                                  </p:childTnLst>
                                </p:cTn>
                              </p:par>
                            </p:childTnLst>
                          </p:cTn>
                        </p:par>
                        <p:par>
                          <p:cTn id="42" fill="hold">
                            <p:stCondLst>
                              <p:cond delay="1050"/>
                            </p:stCondLst>
                            <p:childTnLst>
                              <p:par>
                                <p:cTn id="43" presetID="12" presetClass="entr" presetSubtype="2" fill="hold" grpId="0" nodeType="afterEffect">
                                  <p:stCondLst>
                                    <p:cond delay="150"/>
                                  </p:stCondLst>
                                  <p:childTnLst>
                                    <p:set>
                                      <p:cBhvr>
                                        <p:cTn id="44" dur="1" fill="hold">
                                          <p:stCondLst>
                                            <p:cond delay="0"/>
                                          </p:stCondLst>
                                        </p:cTn>
                                        <p:tgtEl>
                                          <p:spTgt spid="40"/>
                                        </p:tgtEl>
                                        <p:attrNameLst>
                                          <p:attrName>style.visibility</p:attrName>
                                        </p:attrNameLst>
                                      </p:cBhvr>
                                      <p:to>
                                        <p:strVal val="visible"/>
                                      </p:to>
                                    </p:set>
                                    <p:anim calcmode="lin" valueType="num">
                                      <p:cBhvr additive="base">
                                        <p:cTn id="45" dur="250"/>
                                        <p:tgtEl>
                                          <p:spTgt spid="40"/>
                                        </p:tgtEl>
                                        <p:attrNameLst>
                                          <p:attrName>ppt_x</p:attrName>
                                        </p:attrNameLst>
                                      </p:cBhvr>
                                      <p:tavLst>
                                        <p:tav tm="0">
                                          <p:val>
                                            <p:strVal val="#ppt_x+#ppt_w*1.125000"/>
                                          </p:val>
                                        </p:tav>
                                        <p:tav tm="100000">
                                          <p:val>
                                            <p:strVal val="#ppt_x"/>
                                          </p:val>
                                        </p:tav>
                                      </p:tavLst>
                                    </p:anim>
                                    <p:animEffect transition="in" filter="wipe(left)">
                                      <p:cBhvr>
                                        <p:cTn id="46" dur="250"/>
                                        <p:tgtEl>
                                          <p:spTgt spid="40"/>
                                        </p:tgtEl>
                                      </p:cBhvr>
                                    </p:animEffect>
                                  </p:childTnLst>
                                </p:cTn>
                              </p:par>
                            </p:childTnLst>
                          </p:cTn>
                        </p:par>
                        <p:par>
                          <p:cTn id="47" fill="hold">
                            <p:stCondLst>
                              <p:cond delay="1450"/>
                            </p:stCondLst>
                            <p:childTnLst>
                              <p:par>
                                <p:cTn id="48" presetID="12" presetClass="entr" presetSubtype="2" fill="hold" grpId="0" nodeType="afterEffect">
                                  <p:stCondLst>
                                    <p:cond delay="150"/>
                                  </p:stCondLst>
                                  <p:childTnLst>
                                    <p:set>
                                      <p:cBhvr>
                                        <p:cTn id="49" dur="1" fill="hold">
                                          <p:stCondLst>
                                            <p:cond delay="0"/>
                                          </p:stCondLst>
                                        </p:cTn>
                                        <p:tgtEl>
                                          <p:spTgt spid="38"/>
                                        </p:tgtEl>
                                        <p:attrNameLst>
                                          <p:attrName>style.visibility</p:attrName>
                                        </p:attrNameLst>
                                      </p:cBhvr>
                                      <p:to>
                                        <p:strVal val="visible"/>
                                      </p:to>
                                    </p:set>
                                    <p:anim calcmode="lin" valueType="num">
                                      <p:cBhvr additive="base">
                                        <p:cTn id="50" dur="250"/>
                                        <p:tgtEl>
                                          <p:spTgt spid="38"/>
                                        </p:tgtEl>
                                        <p:attrNameLst>
                                          <p:attrName>ppt_x</p:attrName>
                                        </p:attrNameLst>
                                      </p:cBhvr>
                                      <p:tavLst>
                                        <p:tav tm="0">
                                          <p:val>
                                            <p:strVal val="#ppt_x+#ppt_w*1.125000"/>
                                          </p:val>
                                        </p:tav>
                                        <p:tav tm="100000">
                                          <p:val>
                                            <p:strVal val="#ppt_x"/>
                                          </p:val>
                                        </p:tav>
                                      </p:tavLst>
                                    </p:anim>
                                    <p:animEffect transition="in" filter="wipe(left)">
                                      <p:cBhvr>
                                        <p:cTn id="51" dur="250"/>
                                        <p:tgtEl>
                                          <p:spTgt spid="38"/>
                                        </p:tgtEl>
                                      </p:cBhvr>
                                    </p:animEffect>
                                  </p:childTnLst>
                                </p:cTn>
                              </p:par>
                            </p:childTnLst>
                          </p:cTn>
                        </p:par>
                        <p:par>
                          <p:cTn id="52" fill="hold">
                            <p:stCondLst>
                              <p:cond delay="1850"/>
                            </p:stCondLst>
                            <p:childTnLst>
                              <p:par>
                                <p:cTn id="53" presetID="12" presetClass="entr" presetSubtype="2" fill="hold" grpId="0" nodeType="afterEffect">
                                  <p:stCondLst>
                                    <p:cond delay="150"/>
                                  </p:stCondLst>
                                  <p:childTnLst>
                                    <p:set>
                                      <p:cBhvr>
                                        <p:cTn id="54" dur="1" fill="hold">
                                          <p:stCondLst>
                                            <p:cond delay="0"/>
                                          </p:stCondLst>
                                        </p:cTn>
                                        <p:tgtEl>
                                          <p:spTgt spid="63"/>
                                        </p:tgtEl>
                                        <p:attrNameLst>
                                          <p:attrName>style.visibility</p:attrName>
                                        </p:attrNameLst>
                                      </p:cBhvr>
                                      <p:to>
                                        <p:strVal val="visible"/>
                                      </p:to>
                                    </p:set>
                                    <p:anim calcmode="lin" valueType="num">
                                      <p:cBhvr additive="base">
                                        <p:cTn id="55" dur="250"/>
                                        <p:tgtEl>
                                          <p:spTgt spid="63"/>
                                        </p:tgtEl>
                                        <p:attrNameLst>
                                          <p:attrName>ppt_x</p:attrName>
                                        </p:attrNameLst>
                                      </p:cBhvr>
                                      <p:tavLst>
                                        <p:tav tm="0">
                                          <p:val>
                                            <p:strVal val="#ppt_x+#ppt_w*1.125000"/>
                                          </p:val>
                                        </p:tav>
                                        <p:tav tm="100000">
                                          <p:val>
                                            <p:strVal val="#ppt_x"/>
                                          </p:val>
                                        </p:tav>
                                      </p:tavLst>
                                    </p:anim>
                                    <p:animEffect transition="in" filter="wipe(left)">
                                      <p:cBhvr>
                                        <p:cTn id="56" dur="250"/>
                                        <p:tgtEl>
                                          <p:spTgt spid="63"/>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2"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 calcmode="lin" valueType="num">
                                      <p:cBhvr additive="base">
                                        <p:cTn id="61" dur="500"/>
                                        <p:tgtEl>
                                          <p:spTgt spid="4"/>
                                        </p:tgtEl>
                                        <p:attrNameLst>
                                          <p:attrName>ppt_x</p:attrName>
                                        </p:attrNameLst>
                                      </p:cBhvr>
                                      <p:tavLst>
                                        <p:tav tm="0">
                                          <p:val>
                                            <p:strVal val="#ppt_x+#ppt_w*1.125000"/>
                                          </p:val>
                                        </p:tav>
                                        <p:tav tm="100000">
                                          <p:val>
                                            <p:strVal val="#ppt_x"/>
                                          </p:val>
                                        </p:tav>
                                      </p:tavLst>
                                    </p:anim>
                                    <p:animEffect transition="in" filter="wipe(left)">
                                      <p:cBhvr>
                                        <p:cTn id="62" dur="500"/>
                                        <p:tgtEl>
                                          <p:spTgt spid="4"/>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2" fill="hold" grpId="0" nodeType="clickEffect">
                                  <p:stCondLst>
                                    <p:cond delay="0"/>
                                  </p:stCondLst>
                                  <p:childTnLst>
                                    <p:set>
                                      <p:cBhvr>
                                        <p:cTn id="66" dur="1" fill="hold">
                                          <p:stCondLst>
                                            <p:cond delay="0"/>
                                          </p:stCondLst>
                                        </p:cTn>
                                        <p:tgtEl>
                                          <p:spTgt spid="79"/>
                                        </p:tgtEl>
                                        <p:attrNameLst>
                                          <p:attrName>style.visibility</p:attrName>
                                        </p:attrNameLst>
                                      </p:cBhvr>
                                      <p:to>
                                        <p:strVal val="visible"/>
                                      </p:to>
                                    </p:set>
                                    <p:anim calcmode="lin" valueType="num">
                                      <p:cBhvr additive="base">
                                        <p:cTn id="67" dur="500"/>
                                        <p:tgtEl>
                                          <p:spTgt spid="79"/>
                                        </p:tgtEl>
                                        <p:attrNameLst>
                                          <p:attrName>ppt_x</p:attrName>
                                        </p:attrNameLst>
                                      </p:cBhvr>
                                      <p:tavLst>
                                        <p:tav tm="0">
                                          <p:val>
                                            <p:strVal val="#ppt_x+#ppt_w*1.125000"/>
                                          </p:val>
                                        </p:tav>
                                        <p:tav tm="100000">
                                          <p:val>
                                            <p:strVal val="#ppt_x"/>
                                          </p:val>
                                        </p:tav>
                                      </p:tavLst>
                                    </p:anim>
                                    <p:animEffect transition="in" filter="wipe(left)">
                                      <p:cBhvr>
                                        <p:cTn id="68" dur="500"/>
                                        <p:tgtEl>
                                          <p:spTgt spid="79"/>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1" fill="hold" grpId="0" nodeType="clickEffect">
                                  <p:stCondLst>
                                    <p:cond delay="0"/>
                                  </p:stCondLst>
                                  <p:childTnLst>
                                    <p:set>
                                      <p:cBhvr>
                                        <p:cTn id="72" dur="1" fill="hold">
                                          <p:stCondLst>
                                            <p:cond delay="0"/>
                                          </p:stCondLst>
                                        </p:cTn>
                                        <p:tgtEl>
                                          <p:spTgt spid="80"/>
                                        </p:tgtEl>
                                        <p:attrNameLst>
                                          <p:attrName>style.visibility</p:attrName>
                                        </p:attrNameLst>
                                      </p:cBhvr>
                                      <p:to>
                                        <p:strVal val="visible"/>
                                      </p:to>
                                    </p:set>
                                    <p:anim calcmode="lin" valueType="num">
                                      <p:cBhvr additive="base">
                                        <p:cTn id="73" dur="500"/>
                                        <p:tgtEl>
                                          <p:spTgt spid="80"/>
                                        </p:tgtEl>
                                        <p:attrNameLst>
                                          <p:attrName>ppt_y</p:attrName>
                                        </p:attrNameLst>
                                      </p:cBhvr>
                                      <p:tavLst>
                                        <p:tav tm="0">
                                          <p:val>
                                            <p:strVal val="#ppt_y-#ppt_h*1.125000"/>
                                          </p:val>
                                        </p:tav>
                                        <p:tav tm="100000">
                                          <p:val>
                                            <p:strVal val="#ppt_y"/>
                                          </p:val>
                                        </p:tav>
                                      </p:tavLst>
                                    </p:anim>
                                    <p:animEffect transition="in" filter="wipe(down)">
                                      <p:cBhvr>
                                        <p:cTn id="74"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80" grpId="0" animBg="1"/>
      <p:bldP spid="58" grpId="0" animBg="1"/>
      <p:bldP spid="61" grpId="0" animBg="1"/>
      <p:bldP spid="40" grpId="0" animBg="1"/>
      <p:bldP spid="38" grpId="0" animBg="1"/>
      <p:bldP spid="63" grpId="0" animBg="1"/>
      <p:bldP spid="77" grpId="0" animBg="1"/>
      <p:bldP spid="78" grpId="0" animBg="1"/>
      <p:bldP spid="4" grpId="0" animBg="1"/>
      <p:bldP spid="79" grpId="0" animBg="1"/>
      <p:bldP spid="6" grpId="1"/>
      <p:bldP spid="6"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第一原因としての神の神性</a:t>
            </a:r>
            <a:endParaRPr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31" name="Oval 22"/>
          <p:cNvSpPr>
            <a:spLocks noChangeArrowheads="1"/>
          </p:cNvSpPr>
          <p:nvPr/>
        </p:nvSpPr>
        <p:spPr bwMode="auto">
          <a:xfrm>
            <a:off x="918070" y="3390144"/>
            <a:ext cx="2269196" cy="669925"/>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あらゆ</a:t>
            </a:r>
            <a:r>
              <a:rPr lang="ja-JP" altLang="en-US" dirty="0" smtClean="0"/>
              <a:t>る存在</a:t>
            </a:r>
            <a:endParaRPr lang="ja-JP" altLang="en-US" dirty="0"/>
          </a:p>
        </p:txBody>
      </p:sp>
      <p:sp>
        <p:nvSpPr>
          <p:cNvPr id="6" name="TextBox 5"/>
          <p:cNvSpPr txBox="1"/>
          <p:nvPr/>
        </p:nvSpPr>
        <p:spPr>
          <a:xfrm>
            <a:off x="2454768" y="2144540"/>
            <a:ext cx="4897378" cy="400110"/>
          </a:xfrm>
          <a:prstGeom prst="rect">
            <a:avLst/>
          </a:prstGeom>
          <a:noFill/>
        </p:spPr>
        <p:txBody>
          <a:bodyPr wrap="square" rtlCol="0">
            <a:spAutoFit/>
          </a:bodyPr>
          <a:lstStyle/>
          <a:p>
            <a:r>
              <a:rPr kumimoji="1" lang="ja-JP" altLang="en-US" sz="2000" b="1" dirty="0" smtClean="0"/>
              <a:t>本性相と本形状の二性性相の中和的主体</a:t>
            </a:r>
            <a:endParaRPr kumimoji="1" lang="ja-JP" altLang="en-US" sz="2000" b="1" dirty="0"/>
          </a:p>
        </p:txBody>
      </p:sp>
      <p:sp>
        <p:nvSpPr>
          <p:cNvPr id="35" name="Text Box 22"/>
          <p:cNvSpPr txBox="1">
            <a:spLocks noChangeArrowheads="1"/>
          </p:cNvSpPr>
          <p:nvPr/>
        </p:nvSpPr>
        <p:spPr bwMode="auto">
          <a:xfrm>
            <a:off x="1263119" y="4199628"/>
            <a:ext cx="1579098" cy="369332"/>
          </a:xfrm>
          <a:prstGeom prst="rect">
            <a:avLst/>
          </a:prstGeom>
          <a:noFill/>
          <a:ln w="9525">
            <a:noFill/>
            <a:miter lim="800000"/>
            <a:headEnd/>
            <a:tailEnd/>
          </a:ln>
        </p:spPr>
        <p:txBody>
          <a:bodyPr wrap="square">
            <a:spAutoFit/>
          </a:bodyPr>
          <a:lstStyle/>
          <a:p>
            <a:pPr algn="ctr">
              <a:spcBef>
                <a:spcPct val="50000"/>
              </a:spcBef>
            </a:pPr>
            <a:r>
              <a:rPr lang="ja-JP" altLang="en-US" b="1" dirty="0" smtClean="0">
                <a:solidFill>
                  <a:srgbClr val="7030A0"/>
                </a:solidFill>
              </a:rPr>
              <a:t>それ自体内</a:t>
            </a:r>
            <a:endParaRPr lang="ja-JP" altLang="en-US" b="1" dirty="0">
              <a:solidFill>
                <a:srgbClr val="7030A0"/>
              </a:solidFill>
            </a:endParaRPr>
          </a:p>
        </p:txBody>
      </p:sp>
      <p:sp>
        <p:nvSpPr>
          <p:cNvPr id="36" name="Text Box 23"/>
          <p:cNvSpPr txBox="1">
            <a:spLocks noChangeArrowheads="1"/>
          </p:cNvSpPr>
          <p:nvPr/>
        </p:nvSpPr>
        <p:spPr bwMode="auto">
          <a:xfrm>
            <a:off x="2932854" y="4199628"/>
            <a:ext cx="1248259" cy="369332"/>
          </a:xfrm>
          <a:prstGeom prst="rect">
            <a:avLst/>
          </a:prstGeom>
          <a:noFill/>
          <a:ln w="9525">
            <a:noFill/>
            <a:miter lim="800000"/>
            <a:headEnd/>
            <a:tailEnd/>
          </a:ln>
        </p:spPr>
        <p:txBody>
          <a:bodyPr wrap="square">
            <a:spAutoFit/>
          </a:bodyPr>
          <a:lstStyle/>
          <a:p>
            <a:pPr algn="ctr">
              <a:spcBef>
                <a:spcPct val="50000"/>
              </a:spcBef>
            </a:pPr>
            <a:r>
              <a:rPr lang="ja-JP" altLang="en-US" b="1" dirty="0" smtClean="0">
                <a:solidFill>
                  <a:srgbClr val="7030A0"/>
                </a:solidFill>
              </a:rPr>
              <a:t>他の存在</a:t>
            </a:r>
            <a:endParaRPr lang="ja-JP" altLang="en-US" b="1" dirty="0">
              <a:solidFill>
                <a:srgbClr val="7030A0"/>
              </a:solidFill>
            </a:endParaRPr>
          </a:p>
        </p:txBody>
      </p:sp>
      <p:sp>
        <p:nvSpPr>
          <p:cNvPr id="39" name="Text Box 24"/>
          <p:cNvSpPr txBox="1">
            <a:spLocks noChangeArrowheads="1"/>
          </p:cNvSpPr>
          <p:nvPr/>
        </p:nvSpPr>
        <p:spPr bwMode="auto">
          <a:xfrm>
            <a:off x="1344650" y="4709190"/>
            <a:ext cx="2835463" cy="1015663"/>
          </a:xfrm>
          <a:prstGeom prst="rect">
            <a:avLst/>
          </a:prstGeom>
          <a:solidFill>
            <a:schemeClr val="folHlink"/>
          </a:solidFill>
          <a:ln w="9525">
            <a:noFill/>
            <a:miter lim="800000"/>
            <a:headEnd/>
            <a:tailEnd/>
          </a:ln>
        </p:spPr>
        <p:txBody>
          <a:bodyPr wrap="square">
            <a:spAutoFit/>
          </a:bodyPr>
          <a:lstStyle/>
          <a:p>
            <a:pPr>
              <a:spcBef>
                <a:spcPct val="50000"/>
              </a:spcBef>
            </a:pPr>
            <a:r>
              <a:rPr lang="ja-JP" altLang="en-US" sz="2000" dirty="0"/>
              <a:t>陽</a:t>
            </a:r>
            <a:r>
              <a:rPr lang="ja-JP" altLang="en-US" sz="2000" dirty="0" smtClean="0"/>
              <a:t>性と陰性の二性性相の相対的関係を結ぶことによって初めて存在</a:t>
            </a:r>
            <a:endParaRPr lang="ja-JP" altLang="en-US" sz="2000" dirty="0"/>
          </a:p>
        </p:txBody>
      </p:sp>
      <p:grpSp>
        <p:nvGrpSpPr>
          <p:cNvPr id="11" name="그룹 10"/>
          <p:cNvGrpSpPr/>
          <p:nvPr/>
        </p:nvGrpSpPr>
        <p:grpSpPr>
          <a:xfrm>
            <a:off x="1263119" y="3882645"/>
            <a:ext cx="1579098" cy="324228"/>
            <a:chOff x="1142698" y="4266356"/>
            <a:chExt cx="1819940" cy="203827"/>
          </a:xfrm>
        </p:grpSpPr>
        <p:cxnSp>
          <p:nvCxnSpPr>
            <p:cNvPr id="8" name="직선 연결선 7"/>
            <p:cNvCxnSpPr>
              <a:stCxn id="31" idx="4"/>
              <a:endCxn id="35" idx="1"/>
            </p:cNvCxnSpPr>
            <p:nvPr/>
          </p:nvCxnSpPr>
          <p:spPr>
            <a:xfrm flipH="1">
              <a:off x="1142698" y="4266356"/>
              <a:ext cx="909970" cy="2038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 name="직선 연결선 9"/>
            <p:cNvCxnSpPr>
              <a:stCxn id="31" idx="4"/>
              <a:endCxn id="35" idx="3"/>
            </p:cNvCxnSpPr>
            <p:nvPr/>
          </p:nvCxnSpPr>
          <p:spPr>
            <a:xfrm>
              <a:off x="2052668" y="4266358"/>
              <a:ext cx="909970" cy="2038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a:grpSpLocks/>
          </p:cNvGrpSpPr>
          <p:nvPr/>
        </p:nvGrpSpPr>
        <p:grpSpPr bwMode="auto">
          <a:xfrm>
            <a:off x="3046934" y="3554389"/>
            <a:ext cx="1020099" cy="341433"/>
            <a:chOff x="432" y="144"/>
            <a:chExt cx="288" cy="69"/>
          </a:xfrm>
        </p:grpSpPr>
        <p:sp>
          <p:nvSpPr>
            <p:cNvPr id="53" name="Freeform 47"/>
            <p:cNvSpPr>
              <a:spLocks/>
            </p:cNvSpPr>
            <p:nvPr/>
          </p:nvSpPr>
          <p:spPr bwMode="auto">
            <a:xfrm>
              <a:off x="432" y="144"/>
              <a:ext cx="288" cy="18"/>
            </a:xfrm>
            <a:custGeom>
              <a:avLst/>
              <a:gdLst>
                <a:gd name="T0" fmla="*/ 0 w 288"/>
                <a:gd name="T1" fmla="*/ 18 h 18"/>
                <a:gd name="T2" fmla="*/ 144 w 288"/>
                <a:gd name="T3" fmla="*/ 0 h 18"/>
                <a:gd name="T4" fmla="*/ 288 w 288"/>
                <a:gd name="T5" fmla="*/ 18 h 18"/>
                <a:gd name="T6" fmla="*/ 0 60000 65536"/>
                <a:gd name="T7" fmla="*/ 0 60000 65536"/>
                <a:gd name="T8" fmla="*/ 0 60000 65536"/>
                <a:gd name="T9" fmla="*/ 0 w 288"/>
                <a:gd name="T10" fmla="*/ 0 h 18"/>
                <a:gd name="T11" fmla="*/ 288 w 288"/>
                <a:gd name="T12" fmla="*/ 18 h 18"/>
              </a:gdLst>
              <a:ahLst/>
              <a:cxnLst>
                <a:cxn ang="T6">
                  <a:pos x="T0" y="T1"/>
                </a:cxn>
                <a:cxn ang="T7">
                  <a:pos x="T2" y="T3"/>
                </a:cxn>
                <a:cxn ang="T8">
                  <a:pos x="T4" y="T5"/>
                </a:cxn>
              </a:cxnLst>
              <a:rect l="T9" t="T10" r="T11" b="T12"/>
              <a:pathLst>
                <a:path w="288" h="18">
                  <a:moveTo>
                    <a:pt x="0" y="18"/>
                  </a:moveTo>
                  <a:cubicBezTo>
                    <a:pt x="48" y="9"/>
                    <a:pt x="96" y="0"/>
                    <a:pt x="144" y="0"/>
                  </a:cubicBezTo>
                  <a:cubicBezTo>
                    <a:pt x="192" y="0"/>
                    <a:pt x="240" y="9"/>
                    <a:pt x="288" y="18"/>
                  </a:cubicBezTo>
                </a:path>
              </a:pathLst>
            </a:custGeom>
            <a:noFill/>
            <a:ln w="28575">
              <a:solidFill>
                <a:srgbClr val="FF0000"/>
              </a:solidFill>
              <a:round/>
              <a:headEnd/>
              <a:tailEnd type="arrow" w="med" len="med"/>
            </a:ln>
          </p:spPr>
          <p:txBody>
            <a:bodyPr/>
            <a:lstStyle/>
            <a:p>
              <a:endParaRPr lang="ja-JP" altLang="en-US"/>
            </a:p>
          </p:txBody>
        </p:sp>
        <p:sp>
          <p:nvSpPr>
            <p:cNvPr id="54" name="Freeform 48"/>
            <p:cNvSpPr>
              <a:spLocks/>
            </p:cNvSpPr>
            <p:nvPr/>
          </p:nvSpPr>
          <p:spPr bwMode="auto">
            <a:xfrm flipH="1" flipV="1">
              <a:off x="432" y="195"/>
              <a:ext cx="288" cy="18"/>
            </a:xfrm>
            <a:custGeom>
              <a:avLst/>
              <a:gdLst>
                <a:gd name="T0" fmla="*/ 0 w 288"/>
                <a:gd name="T1" fmla="*/ 18 h 18"/>
                <a:gd name="T2" fmla="*/ 144 w 288"/>
                <a:gd name="T3" fmla="*/ 0 h 18"/>
                <a:gd name="T4" fmla="*/ 288 w 288"/>
                <a:gd name="T5" fmla="*/ 18 h 18"/>
                <a:gd name="T6" fmla="*/ 0 60000 65536"/>
                <a:gd name="T7" fmla="*/ 0 60000 65536"/>
                <a:gd name="T8" fmla="*/ 0 60000 65536"/>
                <a:gd name="T9" fmla="*/ 0 w 288"/>
                <a:gd name="T10" fmla="*/ 0 h 18"/>
                <a:gd name="T11" fmla="*/ 288 w 288"/>
                <a:gd name="T12" fmla="*/ 18 h 18"/>
              </a:gdLst>
              <a:ahLst/>
              <a:cxnLst>
                <a:cxn ang="T6">
                  <a:pos x="T0" y="T1"/>
                </a:cxn>
                <a:cxn ang="T7">
                  <a:pos x="T2" y="T3"/>
                </a:cxn>
                <a:cxn ang="T8">
                  <a:pos x="T4" y="T5"/>
                </a:cxn>
              </a:cxnLst>
              <a:rect l="T9" t="T10" r="T11" b="T12"/>
              <a:pathLst>
                <a:path w="288" h="18">
                  <a:moveTo>
                    <a:pt x="0" y="18"/>
                  </a:moveTo>
                  <a:cubicBezTo>
                    <a:pt x="48" y="9"/>
                    <a:pt x="96" y="0"/>
                    <a:pt x="144" y="0"/>
                  </a:cubicBezTo>
                  <a:cubicBezTo>
                    <a:pt x="192" y="0"/>
                    <a:pt x="240" y="9"/>
                    <a:pt x="288" y="18"/>
                  </a:cubicBezTo>
                </a:path>
              </a:pathLst>
            </a:custGeom>
            <a:noFill/>
            <a:ln w="28575">
              <a:solidFill>
                <a:srgbClr val="0000FF"/>
              </a:solidFill>
              <a:round/>
              <a:headEnd/>
              <a:tailEnd type="arrow" w="med" len="med"/>
            </a:ln>
          </p:spPr>
          <p:txBody>
            <a:bodyPr/>
            <a:lstStyle/>
            <a:p>
              <a:endParaRPr lang="ja-JP" altLang="en-US"/>
            </a:p>
          </p:txBody>
        </p:sp>
      </p:grpSp>
      <p:sp>
        <p:nvSpPr>
          <p:cNvPr id="55" name="Text Box 24"/>
          <p:cNvSpPr txBox="1">
            <a:spLocks noChangeArrowheads="1"/>
          </p:cNvSpPr>
          <p:nvPr/>
        </p:nvSpPr>
        <p:spPr bwMode="auto">
          <a:xfrm>
            <a:off x="5431814" y="3364192"/>
            <a:ext cx="2643176" cy="707886"/>
          </a:xfrm>
          <a:prstGeom prst="rect">
            <a:avLst/>
          </a:prstGeom>
          <a:gradFill>
            <a:gsLst>
              <a:gs pos="0">
                <a:srgbClr val="FF0000"/>
              </a:gs>
              <a:gs pos="100000">
                <a:srgbClr val="0000FF"/>
              </a:gs>
            </a:gsLst>
            <a:lin ang="5400000" scaled="1"/>
          </a:gradFill>
          <a:ln w="9525">
            <a:noFill/>
            <a:miter lim="800000"/>
            <a:headEnd/>
            <a:tailEnd/>
          </a:ln>
        </p:spPr>
        <p:txBody>
          <a:bodyPr wrap="square">
            <a:spAutoFit/>
          </a:bodyPr>
          <a:lstStyle/>
          <a:p>
            <a:pPr>
              <a:spcBef>
                <a:spcPct val="50000"/>
              </a:spcBef>
            </a:pPr>
            <a:r>
              <a:rPr lang="ja-JP" altLang="en-US" sz="2000" b="1" dirty="0">
                <a:solidFill>
                  <a:schemeClr val="bg1"/>
                </a:solidFill>
              </a:rPr>
              <a:t>陽</a:t>
            </a:r>
            <a:r>
              <a:rPr lang="ja-JP" altLang="en-US" sz="2000" b="1" dirty="0" smtClean="0">
                <a:solidFill>
                  <a:schemeClr val="bg1"/>
                </a:solidFill>
              </a:rPr>
              <a:t>性と陰性の二性</a:t>
            </a:r>
            <a:r>
              <a:rPr lang="en-US" altLang="ja-JP" sz="2000" b="1" dirty="0" smtClean="0">
                <a:solidFill>
                  <a:schemeClr val="bg1"/>
                </a:solidFill>
              </a:rPr>
              <a:t/>
            </a:r>
            <a:br>
              <a:rPr lang="en-US" altLang="ja-JP" sz="2000" b="1" dirty="0" smtClean="0">
                <a:solidFill>
                  <a:schemeClr val="bg1"/>
                </a:solidFill>
              </a:rPr>
            </a:br>
            <a:r>
              <a:rPr lang="ja-JP" altLang="en-US" sz="2000" b="1" dirty="0" smtClean="0">
                <a:solidFill>
                  <a:schemeClr val="bg1"/>
                </a:solidFill>
              </a:rPr>
              <a:t>性相の相対的関係</a:t>
            </a:r>
            <a:endParaRPr lang="ja-JP" altLang="en-US" sz="2000" b="1" dirty="0">
              <a:solidFill>
                <a:schemeClr val="bg1"/>
              </a:solidFill>
            </a:endParaRPr>
          </a:p>
        </p:txBody>
      </p:sp>
      <p:grpSp>
        <p:nvGrpSpPr>
          <p:cNvPr id="56" name="グループ化 40"/>
          <p:cNvGrpSpPr/>
          <p:nvPr/>
        </p:nvGrpSpPr>
        <p:grpSpPr>
          <a:xfrm>
            <a:off x="7742442" y="3293311"/>
            <a:ext cx="882198" cy="878008"/>
            <a:chOff x="6062888" y="5600754"/>
            <a:chExt cx="882198" cy="878008"/>
          </a:xfrm>
        </p:grpSpPr>
        <p:grpSp>
          <p:nvGrpSpPr>
            <p:cNvPr id="57" name="Group 9"/>
            <p:cNvGrpSpPr>
              <a:grpSpLocks/>
            </p:cNvGrpSpPr>
            <p:nvPr/>
          </p:nvGrpSpPr>
          <p:grpSpPr bwMode="auto">
            <a:xfrm rot="5400000">
              <a:off x="6064983" y="5598659"/>
              <a:ext cx="878008" cy="882198"/>
              <a:chOff x="1383" y="1434"/>
              <a:chExt cx="2017" cy="2022"/>
            </a:xfrm>
          </p:grpSpPr>
          <p:pic>
            <p:nvPicPr>
              <p:cNvPr id="60"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62"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59"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64" name="타원 63"/>
          <p:cNvSpPr/>
          <p:nvPr/>
        </p:nvSpPr>
        <p:spPr>
          <a:xfrm>
            <a:off x="7651901" y="2526572"/>
            <a:ext cx="1069018" cy="491747"/>
          </a:xfrm>
          <a:prstGeom prst="ellipse">
            <a:avLst/>
          </a:prstGeom>
          <a:solidFill>
            <a:schemeClr val="bg2"/>
          </a:solidFill>
          <a:ln w="9525">
            <a:noFill/>
            <a:miter lim="800000"/>
            <a:headEnd/>
            <a:tailEnd/>
          </a:ln>
        </p:spPr>
        <p:txBody>
          <a:bodyPr wrap="square" lIns="0" tIns="36000" rIns="0" bIns="36000">
            <a:spAutoFit/>
          </a:bodyPr>
          <a:lstStyle/>
          <a:p>
            <a:pPr algn="ctr">
              <a:spcBef>
                <a:spcPct val="50000"/>
              </a:spcBef>
            </a:pPr>
            <a:r>
              <a:rPr lang="ja-JP" altLang="en-US" dirty="0" smtClean="0"/>
              <a:t>本性相</a:t>
            </a:r>
            <a:endParaRPr lang="ja-JP" altLang="en-US" dirty="0">
              <a:solidFill>
                <a:schemeClr val="tx1"/>
              </a:solidFill>
              <a:latin typeface="Arial" charset="0"/>
              <a:ea typeface="ＭＳ Ｐゴシック" charset="-128"/>
            </a:endParaRPr>
          </a:p>
        </p:txBody>
      </p:sp>
      <p:sp>
        <p:nvSpPr>
          <p:cNvPr id="65" name="타원 64"/>
          <p:cNvSpPr/>
          <p:nvPr/>
        </p:nvSpPr>
        <p:spPr>
          <a:xfrm>
            <a:off x="7651901" y="4417951"/>
            <a:ext cx="1069018" cy="491747"/>
          </a:xfrm>
          <a:prstGeom prst="ellipse">
            <a:avLst/>
          </a:prstGeom>
          <a:solidFill>
            <a:schemeClr val="accent1"/>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本形状</a:t>
            </a:r>
            <a:endParaRPr lang="ja-JP" altLang="en-US" dirty="0">
              <a:solidFill>
                <a:schemeClr val="bg1"/>
              </a:solidFill>
            </a:endParaRPr>
          </a:p>
        </p:txBody>
      </p:sp>
    </p:spTree>
    <p:extLst>
      <p:ext uri="{BB962C8B-B14F-4D97-AF65-F5344CB8AC3E}">
        <p14:creationId xmlns:p14="http://schemas.microsoft.com/office/powerpoint/2010/main" val="89713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par>
                          <p:cTn id="13" fill="hold">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strips(downRight)">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500" fill="hold"/>
                                        <p:tgtEl>
                                          <p:spTgt spid="47"/>
                                        </p:tgtEl>
                                        <p:attrNameLst>
                                          <p:attrName>ppt_w</p:attrName>
                                        </p:attrNameLst>
                                      </p:cBhvr>
                                      <p:tavLst>
                                        <p:tav tm="0">
                                          <p:val>
                                            <p:fltVal val="0"/>
                                          </p:val>
                                        </p:tav>
                                        <p:tav tm="100000">
                                          <p:val>
                                            <p:strVal val="#ppt_w"/>
                                          </p:val>
                                        </p:tav>
                                      </p:tavLst>
                                    </p:anim>
                                    <p:anim calcmode="lin" valueType="num">
                                      <p:cBhvr>
                                        <p:cTn id="22" dur="500" fill="hold"/>
                                        <p:tgtEl>
                                          <p:spTgt spid="47"/>
                                        </p:tgtEl>
                                        <p:attrNameLst>
                                          <p:attrName>ppt_h</p:attrName>
                                        </p:attrNameLst>
                                      </p:cBhvr>
                                      <p:tavLst>
                                        <p:tav tm="0">
                                          <p:val>
                                            <p:fltVal val="0"/>
                                          </p:val>
                                        </p:tav>
                                        <p:tav tm="100000">
                                          <p:val>
                                            <p:strVal val="#ppt_h"/>
                                          </p:val>
                                        </p:tav>
                                      </p:tavLst>
                                    </p:anim>
                                    <p:animEffect transition="in" filter="fade">
                                      <p:cBhvr>
                                        <p:cTn id="23" dur="500"/>
                                        <p:tgtEl>
                                          <p:spTgt spid="47"/>
                                        </p:tgtEl>
                                      </p:cBhvr>
                                    </p:animEffect>
                                  </p:childTnLst>
                                </p:cTn>
                              </p:par>
                            </p:childTnLst>
                          </p:cTn>
                        </p:par>
                        <p:par>
                          <p:cTn id="24" fill="hold">
                            <p:stCondLst>
                              <p:cond delay="500"/>
                            </p:stCondLst>
                            <p:childTnLst>
                              <p:par>
                                <p:cTn id="25" presetID="18" presetClass="entr" presetSubtype="6"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strips(downRight)">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up)">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additive="base">
                                        <p:cTn id="37" dur="500"/>
                                        <p:tgtEl>
                                          <p:spTgt spid="55"/>
                                        </p:tgtEl>
                                        <p:attrNameLst>
                                          <p:attrName>ppt_x</p:attrName>
                                        </p:attrNameLst>
                                      </p:cBhvr>
                                      <p:tavLst>
                                        <p:tav tm="0">
                                          <p:val>
                                            <p:strVal val="#ppt_x+#ppt_w*1.125000"/>
                                          </p:val>
                                        </p:tav>
                                        <p:tav tm="100000">
                                          <p:val>
                                            <p:strVal val="#ppt_x"/>
                                          </p:val>
                                        </p:tav>
                                      </p:tavLst>
                                    </p:anim>
                                    <p:animEffect transition="in" filter="wipe(left)">
                                      <p:cBhvr>
                                        <p:cTn id="38"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p:bldP spid="36" grpId="0"/>
      <p:bldP spid="39" grpId="0" animBg="1"/>
      <p:bldP spid="5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性・形の二性性相と陽・陰の二性性相の関係</a:t>
            </a:r>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55" name="Text Box 24"/>
          <p:cNvSpPr txBox="1">
            <a:spLocks noChangeArrowheads="1"/>
          </p:cNvSpPr>
          <p:nvPr/>
        </p:nvSpPr>
        <p:spPr bwMode="auto">
          <a:xfrm>
            <a:off x="5431814" y="3364192"/>
            <a:ext cx="2643176" cy="707886"/>
          </a:xfrm>
          <a:prstGeom prst="rect">
            <a:avLst/>
          </a:prstGeom>
          <a:gradFill>
            <a:gsLst>
              <a:gs pos="0">
                <a:srgbClr val="FF0000"/>
              </a:gs>
              <a:gs pos="100000">
                <a:srgbClr val="0000FF"/>
              </a:gs>
            </a:gsLst>
            <a:lin ang="5400000" scaled="1"/>
          </a:gradFill>
          <a:ln w="9525">
            <a:noFill/>
            <a:miter lim="800000"/>
            <a:headEnd/>
            <a:tailEnd/>
          </a:ln>
        </p:spPr>
        <p:txBody>
          <a:bodyPr wrap="square">
            <a:spAutoFit/>
          </a:bodyPr>
          <a:lstStyle/>
          <a:p>
            <a:pPr>
              <a:spcBef>
                <a:spcPct val="50000"/>
              </a:spcBef>
            </a:pPr>
            <a:r>
              <a:rPr lang="ja-JP" altLang="en-US" sz="2000" b="1" dirty="0">
                <a:solidFill>
                  <a:schemeClr val="bg1"/>
                </a:solidFill>
              </a:rPr>
              <a:t>陽</a:t>
            </a:r>
            <a:r>
              <a:rPr lang="ja-JP" altLang="en-US" sz="2000" b="1" dirty="0" smtClean="0">
                <a:solidFill>
                  <a:schemeClr val="bg1"/>
                </a:solidFill>
              </a:rPr>
              <a:t>性と陰性の二性</a:t>
            </a:r>
            <a:r>
              <a:rPr lang="en-US" altLang="ja-JP" sz="2000" b="1" dirty="0" smtClean="0">
                <a:solidFill>
                  <a:schemeClr val="bg1"/>
                </a:solidFill>
              </a:rPr>
              <a:t/>
            </a:r>
            <a:br>
              <a:rPr lang="en-US" altLang="ja-JP" sz="2000" b="1" dirty="0" smtClean="0">
                <a:solidFill>
                  <a:schemeClr val="bg1"/>
                </a:solidFill>
              </a:rPr>
            </a:br>
            <a:r>
              <a:rPr lang="ja-JP" altLang="en-US" sz="2000" b="1" dirty="0" smtClean="0">
                <a:solidFill>
                  <a:schemeClr val="bg1"/>
                </a:solidFill>
              </a:rPr>
              <a:t>性相の相対的関係</a:t>
            </a:r>
            <a:endParaRPr lang="ja-JP" altLang="en-US" sz="2000" b="1" dirty="0">
              <a:solidFill>
                <a:schemeClr val="bg1"/>
              </a:solidFill>
            </a:endParaRPr>
          </a:p>
        </p:txBody>
      </p:sp>
      <p:grpSp>
        <p:nvGrpSpPr>
          <p:cNvPr id="56" name="グループ化 40"/>
          <p:cNvGrpSpPr/>
          <p:nvPr/>
        </p:nvGrpSpPr>
        <p:grpSpPr>
          <a:xfrm>
            <a:off x="7742442" y="3293311"/>
            <a:ext cx="882198" cy="878008"/>
            <a:chOff x="6062888" y="5600754"/>
            <a:chExt cx="882198" cy="878008"/>
          </a:xfrm>
        </p:grpSpPr>
        <p:grpSp>
          <p:nvGrpSpPr>
            <p:cNvPr id="57" name="Group 9"/>
            <p:cNvGrpSpPr>
              <a:grpSpLocks/>
            </p:cNvGrpSpPr>
            <p:nvPr/>
          </p:nvGrpSpPr>
          <p:grpSpPr bwMode="auto">
            <a:xfrm rot="5400000">
              <a:off x="6064983" y="5598659"/>
              <a:ext cx="878008" cy="882198"/>
              <a:chOff x="1383" y="1434"/>
              <a:chExt cx="2017" cy="2022"/>
            </a:xfrm>
          </p:grpSpPr>
          <p:pic>
            <p:nvPicPr>
              <p:cNvPr id="60"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62"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59"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64" name="타원 63"/>
          <p:cNvSpPr/>
          <p:nvPr/>
        </p:nvSpPr>
        <p:spPr>
          <a:xfrm>
            <a:off x="7651901" y="2526572"/>
            <a:ext cx="1069018" cy="491747"/>
          </a:xfrm>
          <a:prstGeom prst="ellipse">
            <a:avLst/>
          </a:prstGeom>
          <a:solidFill>
            <a:schemeClr val="bg2"/>
          </a:solidFill>
          <a:ln w="9525">
            <a:noFill/>
            <a:miter lim="800000"/>
            <a:headEnd/>
            <a:tailEnd/>
          </a:ln>
        </p:spPr>
        <p:txBody>
          <a:bodyPr wrap="square" lIns="0" tIns="36000" rIns="0" bIns="36000">
            <a:spAutoFit/>
          </a:bodyPr>
          <a:lstStyle/>
          <a:p>
            <a:pPr algn="ctr">
              <a:spcBef>
                <a:spcPct val="50000"/>
              </a:spcBef>
            </a:pPr>
            <a:r>
              <a:rPr lang="ja-JP" altLang="en-US" dirty="0" smtClean="0"/>
              <a:t>本性相</a:t>
            </a:r>
            <a:endParaRPr lang="ja-JP" altLang="en-US" dirty="0">
              <a:solidFill>
                <a:schemeClr val="tx1"/>
              </a:solidFill>
              <a:latin typeface="Arial" charset="0"/>
              <a:ea typeface="ＭＳ Ｐゴシック" charset="-128"/>
            </a:endParaRPr>
          </a:p>
        </p:txBody>
      </p:sp>
      <p:sp>
        <p:nvSpPr>
          <p:cNvPr id="65" name="타원 64"/>
          <p:cNvSpPr/>
          <p:nvPr/>
        </p:nvSpPr>
        <p:spPr>
          <a:xfrm>
            <a:off x="7651901" y="4417951"/>
            <a:ext cx="1069018" cy="491747"/>
          </a:xfrm>
          <a:prstGeom prst="ellipse">
            <a:avLst/>
          </a:prstGeom>
          <a:solidFill>
            <a:schemeClr val="accent1"/>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本形状</a:t>
            </a:r>
            <a:endParaRPr lang="ja-JP" altLang="en-US" dirty="0">
              <a:solidFill>
                <a:schemeClr val="bg1"/>
              </a:solidFill>
            </a:endParaRPr>
          </a:p>
        </p:txBody>
      </p:sp>
      <p:sp>
        <p:nvSpPr>
          <p:cNvPr id="32" name="Text Box 118"/>
          <p:cNvSpPr txBox="1">
            <a:spLocks noChangeArrowheads="1"/>
          </p:cNvSpPr>
          <p:nvPr/>
        </p:nvSpPr>
        <p:spPr bwMode="auto">
          <a:xfrm>
            <a:off x="2553407" y="2399307"/>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33" name="Text Box 119"/>
          <p:cNvSpPr txBox="1">
            <a:spLocks noChangeArrowheads="1"/>
          </p:cNvSpPr>
          <p:nvPr/>
        </p:nvSpPr>
        <p:spPr bwMode="auto">
          <a:xfrm>
            <a:off x="2553407" y="2766020"/>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sp>
        <p:nvSpPr>
          <p:cNvPr id="34" name="Text Box 120"/>
          <p:cNvSpPr txBox="1">
            <a:spLocks noChangeArrowheads="1"/>
          </p:cNvSpPr>
          <p:nvPr/>
        </p:nvSpPr>
        <p:spPr bwMode="auto">
          <a:xfrm>
            <a:off x="2553407" y="4295393"/>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37" name="Text Box 121"/>
          <p:cNvSpPr txBox="1">
            <a:spLocks noChangeArrowheads="1"/>
          </p:cNvSpPr>
          <p:nvPr/>
        </p:nvSpPr>
        <p:spPr bwMode="auto">
          <a:xfrm>
            <a:off x="2553407" y="4662105"/>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grpSp>
        <p:nvGrpSpPr>
          <p:cNvPr id="38" name="Group 114"/>
          <p:cNvGrpSpPr>
            <a:grpSpLocks/>
          </p:cNvGrpSpPr>
          <p:nvPr/>
        </p:nvGrpSpPr>
        <p:grpSpPr bwMode="auto">
          <a:xfrm>
            <a:off x="2266070" y="2550120"/>
            <a:ext cx="358775" cy="431800"/>
            <a:chOff x="2336" y="1570"/>
            <a:chExt cx="226" cy="272"/>
          </a:xfrm>
        </p:grpSpPr>
        <p:sp>
          <p:nvSpPr>
            <p:cNvPr id="40" name="Line 112"/>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41" name="Line 113"/>
            <p:cNvSpPr>
              <a:spLocks noChangeShapeType="1"/>
            </p:cNvSpPr>
            <p:nvPr/>
          </p:nvSpPr>
          <p:spPr bwMode="auto">
            <a:xfrm flipH="1" flipV="1">
              <a:off x="2336" y="1706"/>
              <a:ext cx="226" cy="136"/>
            </a:xfrm>
            <a:prstGeom prst="line">
              <a:avLst/>
            </a:prstGeom>
            <a:noFill/>
            <a:ln w="28575">
              <a:solidFill>
                <a:srgbClr val="0066FF"/>
              </a:solidFill>
              <a:round/>
              <a:headEnd/>
              <a:tailEnd/>
            </a:ln>
          </p:spPr>
          <p:txBody>
            <a:bodyPr/>
            <a:lstStyle/>
            <a:p>
              <a:endParaRPr lang="ja-JP" altLang="en-US"/>
            </a:p>
          </p:txBody>
        </p:sp>
      </p:grpSp>
      <p:grpSp>
        <p:nvGrpSpPr>
          <p:cNvPr id="42" name="Group 115"/>
          <p:cNvGrpSpPr>
            <a:grpSpLocks/>
          </p:cNvGrpSpPr>
          <p:nvPr/>
        </p:nvGrpSpPr>
        <p:grpSpPr bwMode="auto">
          <a:xfrm>
            <a:off x="2266070" y="4452555"/>
            <a:ext cx="358775" cy="431800"/>
            <a:chOff x="2336" y="1570"/>
            <a:chExt cx="226" cy="272"/>
          </a:xfrm>
        </p:grpSpPr>
        <p:sp>
          <p:nvSpPr>
            <p:cNvPr id="43" name="Line 116"/>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44" name="Line 117"/>
            <p:cNvSpPr>
              <a:spLocks noChangeShapeType="1"/>
            </p:cNvSpPr>
            <p:nvPr/>
          </p:nvSpPr>
          <p:spPr bwMode="auto">
            <a:xfrm flipH="1" flipV="1">
              <a:off x="2336" y="1706"/>
              <a:ext cx="226" cy="136"/>
            </a:xfrm>
            <a:prstGeom prst="line">
              <a:avLst/>
            </a:prstGeom>
            <a:noFill/>
            <a:ln w="28575">
              <a:solidFill>
                <a:srgbClr val="0000FF"/>
              </a:solidFill>
              <a:round/>
              <a:headEnd/>
              <a:tailEnd/>
            </a:ln>
          </p:spPr>
          <p:txBody>
            <a:bodyPr/>
            <a:lstStyle/>
            <a:p>
              <a:endParaRPr lang="ja-JP" altLang="en-US"/>
            </a:p>
          </p:txBody>
        </p:sp>
      </p:grpSp>
    </p:spTree>
    <p:extLst>
      <p:ext uri="{BB962C8B-B14F-4D97-AF65-F5344CB8AC3E}">
        <p14:creationId xmlns:p14="http://schemas.microsoft.com/office/powerpoint/2010/main" val="220587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grpId="0" nodeType="clickEffect">
                                  <p:stCondLst>
                                    <p:cond delay="0"/>
                                  </p:stCondLst>
                                  <p:childTnLst>
                                    <p:animEffect transition="out" filter="wipe(right)">
                                      <p:cBhvr>
                                        <p:cTn id="6" dur="500"/>
                                        <p:tgtEl>
                                          <p:spTgt spid="55"/>
                                        </p:tgtEl>
                                      </p:cBhvr>
                                    </p:animEffect>
                                    <p:set>
                                      <p:cBhvr>
                                        <p:cTn id="7" dur="1" fill="hold">
                                          <p:stCondLst>
                                            <p:cond delay="499"/>
                                          </p:stCondLst>
                                        </p:cTn>
                                        <p:tgtEl>
                                          <p:spTgt spid="55"/>
                                        </p:tgtEl>
                                        <p:attrNameLst>
                                          <p:attrName>style.visibility</p:attrName>
                                        </p:attrNameLst>
                                      </p:cBhvr>
                                      <p:to>
                                        <p:strVal val="hidden"/>
                                      </p:to>
                                    </p:set>
                                  </p:childTnLst>
                                </p:cTn>
                              </p:par>
                              <p:par>
                                <p:cTn id="8" presetID="35" presetClass="path" presetSubtype="0" accel="50000" decel="50000" fill="hold" grpId="0" nodeType="withEffect">
                                  <p:stCondLst>
                                    <p:cond delay="0"/>
                                  </p:stCondLst>
                                  <p:childTnLst>
                                    <p:animMotion origin="layout" path="M -0.0007 3.60944E-7 L -0.69097 3.60944E-7 " pathEditMode="relative" rAng="0" ptsTypes="AA">
                                      <p:cBhvr>
                                        <p:cTn id="9" dur="900" fill="hold"/>
                                        <p:tgtEl>
                                          <p:spTgt spid="64"/>
                                        </p:tgtEl>
                                        <p:attrNameLst>
                                          <p:attrName>ppt_x</p:attrName>
                                          <p:attrName>ppt_y</p:attrName>
                                        </p:attrNameLst>
                                      </p:cBhvr>
                                      <p:rCtr x="-34514" y="0"/>
                                    </p:animMotion>
                                  </p:childTnLst>
                                </p:cTn>
                              </p:par>
                              <p:par>
                                <p:cTn id="10" presetID="35" presetClass="path" presetSubtype="0" accel="50000" decel="50000" fill="hold" nodeType="withEffect">
                                  <p:stCondLst>
                                    <p:cond delay="0"/>
                                  </p:stCondLst>
                                  <p:childTnLst>
                                    <p:animMotion origin="layout" path="M 4.72222E-6 -1.12911E-6 L -0.69098 -1.12911E-6 " pathEditMode="relative" rAng="0" ptsTypes="AA">
                                      <p:cBhvr>
                                        <p:cTn id="11" dur="900" fill="hold"/>
                                        <p:tgtEl>
                                          <p:spTgt spid="56"/>
                                        </p:tgtEl>
                                        <p:attrNameLst>
                                          <p:attrName>ppt_x</p:attrName>
                                          <p:attrName>ppt_y</p:attrName>
                                        </p:attrNameLst>
                                      </p:cBhvr>
                                      <p:rCtr x="-34549" y="0"/>
                                    </p:animMotion>
                                  </p:childTnLst>
                                </p:cTn>
                              </p:par>
                              <p:par>
                                <p:cTn id="12" presetID="35" presetClass="path" presetSubtype="0" accel="50000" decel="50000" fill="hold" grpId="0" nodeType="withEffect">
                                  <p:stCondLst>
                                    <p:cond delay="0"/>
                                  </p:stCondLst>
                                  <p:childTnLst>
                                    <p:animMotion origin="layout" path="M 1.11111E-6 -3.45976E-6 L -0.69184 -3.45976E-6 " pathEditMode="relative" rAng="0" ptsTypes="AA">
                                      <p:cBhvr>
                                        <p:cTn id="13" dur="900" fill="hold"/>
                                        <p:tgtEl>
                                          <p:spTgt spid="65"/>
                                        </p:tgtEl>
                                        <p:attrNameLst>
                                          <p:attrName>ppt_x</p:attrName>
                                          <p:attrName>ppt_y</p:attrName>
                                        </p:attrNameLst>
                                      </p:cBhvr>
                                      <p:rCtr x="-34601" y="0"/>
                                    </p:animMotion>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left)">
                                      <p:cBhvr>
                                        <p:cTn id="18" dur="500"/>
                                        <p:tgtEl>
                                          <p:spTgt spid="38"/>
                                        </p:tgtEl>
                                      </p:cBhvr>
                                    </p:animEffect>
                                  </p:childTnLst>
                                </p:cTn>
                              </p:par>
                            </p:childTnLst>
                          </p:cTn>
                        </p:par>
                        <p:par>
                          <p:cTn id="19" fill="hold">
                            <p:stCondLst>
                              <p:cond delay="500"/>
                            </p:stCondLst>
                            <p:childTnLst>
                              <p:par>
                                <p:cTn id="20" presetID="18" presetClass="entr" presetSubtype="6"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strips(downRight)">
                                      <p:cBhvr>
                                        <p:cTn id="22" dur="500"/>
                                        <p:tgtEl>
                                          <p:spTgt spid="32"/>
                                        </p:tgtEl>
                                      </p:cBhvr>
                                    </p:animEffect>
                                  </p:childTnLst>
                                </p:cTn>
                              </p:par>
                            </p:childTnLst>
                          </p:cTn>
                        </p:par>
                        <p:par>
                          <p:cTn id="23" fill="hold">
                            <p:stCondLst>
                              <p:cond delay="1000"/>
                            </p:stCondLst>
                            <p:childTnLst>
                              <p:par>
                                <p:cTn id="24" presetID="18" presetClass="entr" presetSubtype="6"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strips(downRight)">
                                      <p:cBhvr>
                                        <p:cTn id="26" dur="500"/>
                                        <p:tgtEl>
                                          <p:spTgt spid="3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ipe(left)">
                                      <p:cBhvr>
                                        <p:cTn id="31" dur="500"/>
                                        <p:tgtEl>
                                          <p:spTgt spid="42"/>
                                        </p:tgtEl>
                                      </p:cBhvr>
                                    </p:animEffect>
                                  </p:childTnLst>
                                </p:cTn>
                              </p:par>
                            </p:childTnLst>
                          </p:cTn>
                        </p:par>
                        <p:par>
                          <p:cTn id="32" fill="hold">
                            <p:stCondLst>
                              <p:cond delay="500"/>
                            </p:stCondLst>
                            <p:childTnLst>
                              <p:par>
                                <p:cTn id="33" presetID="18" presetClass="entr" presetSubtype="6"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strips(downRight)">
                                      <p:cBhvr>
                                        <p:cTn id="35" dur="500"/>
                                        <p:tgtEl>
                                          <p:spTgt spid="34"/>
                                        </p:tgtEl>
                                      </p:cBhvr>
                                    </p:animEffect>
                                  </p:childTnLst>
                                </p:cTn>
                              </p:par>
                            </p:childTnLst>
                          </p:cTn>
                        </p:par>
                        <p:par>
                          <p:cTn id="36" fill="hold">
                            <p:stCondLst>
                              <p:cond delay="1000"/>
                            </p:stCondLst>
                            <p:childTnLst>
                              <p:par>
                                <p:cTn id="37" presetID="18" presetClass="entr" presetSubtype="6"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strips(downRight)">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64" grpId="0" animBg="1"/>
      <p:bldP spid="65" grpId="0" animBg="1"/>
      <p:bldP spid="32" grpId="0"/>
      <p:bldP spid="33" grpId="0"/>
      <p:bldP spid="34" grpId="0"/>
      <p:bldP spid="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性・形の二性性相と陽・陰の二性性相の関係</a:t>
            </a:r>
            <a:endParaRPr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40" name="Text Box 118"/>
          <p:cNvSpPr txBox="1">
            <a:spLocks noChangeArrowheads="1"/>
          </p:cNvSpPr>
          <p:nvPr/>
        </p:nvSpPr>
        <p:spPr bwMode="auto">
          <a:xfrm>
            <a:off x="2553407" y="2399307"/>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41" name="Text Box 119"/>
          <p:cNvSpPr txBox="1">
            <a:spLocks noChangeArrowheads="1"/>
          </p:cNvSpPr>
          <p:nvPr/>
        </p:nvSpPr>
        <p:spPr bwMode="auto">
          <a:xfrm>
            <a:off x="2553407" y="2766020"/>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sp>
        <p:nvSpPr>
          <p:cNvPr id="42" name="Text Box 120"/>
          <p:cNvSpPr txBox="1">
            <a:spLocks noChangeArrowheads="1"/>
          </p:cNvSpPr>
          <p:nvPr/>
        </p:nvSpPr>
        <p:spPr bwMode="auto">
          <a:xfrm>
            <a:off x="2553407" y="4295393"/>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43" name="Text Box 121"/>
          <p:cNvSpPr txBox="1">
            <a:spLocks noChangeArrowheads="1"/>
          </p:cNvSpPr>
          <p:nvPr/>
        </p:nvSpPr>
        <p:spPr bwMode="auto">
          <a:xfrm>
            <a:off x="2553407" y="4662105"/>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grpSp>
        <p:nvGrpSpPr>
          <p:cNvPr id="44" name="グループ化 40"/>
          <p:cNvGrpSpPr/>
          <p:nvPr/>
        </p:nvGrpSpPr>
        <p:grpSpPr>
          <a:xfrm>
            <a:off x="1423418" y="3293311"/>
            <a:ext cx="882198" cy="878008"/>
            <a:chOff x="6062888" y="5600754"/>
            <a:chExt cx="882198" cy="878008"/>
          </a:xfrm>
        </p:grpSpPr>
        <p:grpSp>
          <p:nvGrpSpPr>
            <p:cNvPr id="45" name="Group 9"/>
            <p:cNvGrpSpPr>
              <a:grpSpLocks/>
            </p:cNvGrpSpPr>
            <p:nvPr/>
          </p:nvGrpSpPr>
          <p:grpSpPr bwMode="auto">
            <a:xfrm rot="5400000">
              <a:off x="6064983" y="5598659"/>
              <a:ext cx="878008" cy="882198"/>
              <a:chOff x="1383" y="1434"/>
              <a:chExt cx="2017" cy="2022"/>
            </a:xfrm>
          </p:grpSpPr>
          <p:pic>
            <p:nvPicPr>
              <p:cNvPr id="48"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49"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46"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50" name="타원 49"/>
          <p:cNvSpPr/>
          <p:nvPr/>
        </p:nvSpPr>
        <p:spPr>
          <a:xfrm>
            <a:off x="1332877" y="2526572"/>
            <a:ext cx="1069018" cy="491747"/>
          </a:xfrm>
          <a:prstGeom prst="ellipse">
            <a:avLst/>
          </a:prstGeom>
          <a:solidFill>
            <a:schemeClr val="bg2"/>
          </a:solidFill>
          <a:ln w="9525">
            <a:noFill/>
            <a:miter lim="800000"/>
            <a:headEnd/>
            <a:tailEnd/>
          </a:ln>
        </p:spPr>
        <p:txBody>
          <a:bodyPr wrap="square" lIns="0" tIns="36000" rIns="0" bIns="36000">
            <a:spAutoFit/>
          </a:bodyPr>
          <a:lstStyle/>
          <a:p>
            <a:pPr algn="ctr">
              <a:spcBef>
                <a:spcPct val="50000"/>
              </a:spcBef>
            </a:pPr>
            <a:r>
              <a:rPr lang="ja-JP" altLang="en-US" dirty="0" smtClean="0"/>
              <a:t>本性相</a:t>
            </a:r>
            <a:endParaRPr lang="ja-JP" altLang="en-US" dirty="0">
              <a:solidFill>
                <a:schemeClr val="tx1"/>
              </a:solidFill>
              <a:latin typeface="Arial" charset="0"/>
              <a:ea typeface="ＭＳ Ｐゴシック" charset="-128"/>
            </a:endParaRPr>
          </a:p>
        </p:txBody>
      </p:sp>
      <p:sp>
        <p:nvSpPr>
          <p:cNvPr id="51" name="타원 50"/>
          <p:cNvSpPr/>
          <p:nvPr/>
        </p:nvSpPr>
        <p:spPr>
          <a:xfrm>
            <a:off x="1332877" y="4417951"/>
            <a:ext cx="1069018" cy="491747"/>
          </a:xfrm>
          <a:prstGeom prst="ellipse">
            <a:avLst/>
          </a:prstGeom>
          <a:solidFill>
            <a:schemeClr val="accent1"/>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本形状</a:t>
            </a:r>
            <a:endParaRPr lang="ja-JP" altLang="en-US" dirty="0">
              <a:solidFill>
                <a:schemeClr val="bg1"/>
              </a:solidFill>
            </a:endParaRPr>
          </a:p>
        </p:txBody>
      </p:sp>
      <p:grpSp>
        <p:nvGrpSpPr>
          <p:cNvPr id="30" name="Group 114"/>
          <p:cNvGrpSpPr>
            <a:grpSpLocks/>
          </p:cNvGrpSpPr>
          <p:nvPr/>
        </p:nvGrpSpPr>
        <p:grpSpPr bwMode="auto">
          <a:xfrm>
            <a:off x="2266070" y="2550120"/>
            <a:ext cx="358775" cy="431800"/>
            <a:chOff x="2336" y="1570"/>
            <a:chExt cx="226" cy="272"/>
          </a:xfrm>
        </p:grpSpPr>
        <p:sp>
          <p:nvSpPr>
            <p:cNvPr id="32" name="Line 112"/>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33" name="Line 113"/>
            <p:cNvSpPr>
              <a:spLocks noChangeShapeType="1"/>
            </p:cNvSpPr>
            <p:nvPr/>
          </p:nvSpPr>
          <p:spPr bwMode="auto">
            <a:xfrm flipH="1" flipV="1">
              <a:off x="2336" y="1706"/>
              <a:ext cx="226" cy="136"/>
            </a:xfrm>
            <a:prstGeom prst="line">
              <a:avLst/>
            </a:prstGeom>
            <a:noFill/>
            <a:ln w="28575">
              <a:solidFill>
                <a:srgbClr val="0066FF"/>
              </a:solidFill>
              <a:round/>
              <a:headEnd/>
              <a:tailEnd/>
            </a:ln>
          </p:spPr>
          <p:txBody>
            <a:bodyPr/>
            <a:lstStyle/>
            <a:p>
              <a:endParaRPr lang="ja-JP" altLang="en-US"/>
            </a:p>
          </p:txBody>
        </p:sp>
      </p:grpSp>
      <p:grpSp>
        <p:nvGrpSpPr>
          <p:cNvPr id="34" name="Group 115"/>
          <p:cNvGrpSpPr>
            <a:grpSpLocks/>
          </p:cNvGrpSpPr>
          <p:nvPr/>
        </p:nvGrpSpPr>
        <p:grpSpPr bwMode="auto">
          <a:xfrm>
            <a:off x="2266070" y="4452555"/>
            <a:ext cx="358775" cy="431800"/>
            <a:chOff x="2336" y="1570"/>
            <a:chExt cx="226" cy="272"/>
          </a:xfrm>
        </p:grpSpPr>
        <p:sp>
          <p:nvSpPr>
            <p:cNvPr id="37" name="Line 116"/>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38" name="Line 117"/>
            <p:cNvSpPr>
              <a:spLocks noChangeShapeType="1"/>
            </p:cNvSpPr>
            <p:nvPr/>
          </p:nvSpPr>
          <p:spPr bwMode="auto">
            <a:xfrm flipH="1" flipV="1">
              <a:off x="2336" y="1706"/>
              <a:ext cx="226" cy="136"/>
            </a:xfrm>
            <a:prstGeom prst="line">
              <a:avLst/>
            </a:prstGeom>
            <a:noFill/>
            <a:ln w="28575">
              <a:solidFill>
                <a:srgbClr val="0000FF"/>
              </a:solidFill>
              <a:round/>
              <a:headEnd/>
              <a:tailEnd/>
            </a:ln>
          </p:spPr>
          <p:txBody>
            <a:bodyPr/>
            <a:lstStyle/>
            <a:p>
              <a:endParaRPr lang="ja-JP" altLang="en-US"/>
            </a:p>
          </p:txBody>
        </p:sp>
      </p:grpSp>
      <p:sp>
        <p:nvSpPr>
          <p:cNvPr id="75" name="Text Box 122"/>
          <p:cNvSpPr txBox="1">
            <a:spLocks noChangeArrowheads="1"/>
          </p:cNvSpPr>
          <p:nvPr/>
        </p:nvSpPr>
        <p:spPr bwMode="auto">
          <a:xfrm>
            <a:off x="3684154" y="3394138"/>
            <a:ext cx="2539219" cy="646331"/>
          </a:xfrm>
          <a:prstGeom prst="rect">
            <a:avLst/>
          </a:prstGeom>
          <a:solidFill>
            <a:srgbClr val="FFFF99"/>
          </a:solidFill>
          <a:ln w="9525">
            <a:noFill/>
            <a:miter lim="800000"/>
            <a:headEnd/>
            <a:tailEnd/>
          </a:ln>
        </p:spPr>
        <p:txBody>
          <a:bodyPr wrap="square">
            <a:spAutoFit/>
          </a:bodyPr>
          <a:lstStyle/>
          <a:p>
            <a:pPr algn="ctr">
              <a:spcBef>
                <a:spcPct val="50000"/>
              </a:spcBef>
            </a:pPr>
            <a:r>
              <a:rPr lang="ja-JP" altLang="en-US" dirty="0"/>
              <a:t>神</a:t>
            </a:r>
            <a:r>
              <a:rPr lang="ja-JP" altLang="en-US" dirty="0" smtClean="0"/>
              <a:t>の本陽性と本陰性は</a:t>
            </a:r>
            <a:r>
              <a:rPr lang="en-US" altLang="ja-JP" dirty="0" smtClean="0"/>
              <a:t/>
            </a:r>
            <a:br>
              <a:rPr lang="en-US" altLang="ja-JP" dirty="0" smtClean="0"/>
            </a:br>
            <a:r>
              <a:rPr lang="ja-JP" altLang="en-US" dirty="0" smtClean="0"/>
              <a:t>本性相と本形状の属性</a:t>
            </a:r>
            <a:endParaRPr lang="ja-JP" altLang="en-US" dirty="0"/>
          </a:p>
        </p:txBody>
      </p:sp>
      <p:sp>
        <p:nvSpPr>
          <p:cNvPr id="76" name="Text Box 123"/>
          <p:cNvSpPr txBox="1">
            <a:spLocks noChangeArrowheads="1"/>
          </p:cNvSpPr>
          <p:nvPr/>
        </p:nvSpPr>
        <p:spPr bwMode="auto">
          <a:xfrm>
            <a:off x="3684154" y="4145071"/>
            <a:ext cx="4695565" cy="369332"/>
          </a:xfrm>
          <a:prstGeom prst="rect">
            <a:avLst/>
          </a:prstGeom>
          <a:noFill/>
          <a:ln w="9525">
            <a:noFill/>
            <a:miter lim="800000"/>
            <a:headEnd/>
            <a:tailEnd/>
          </a:ln>
        </p:spPr>
        <p:txBody>
          <a:bodyPr wrap="square">
            <a:spAutoFit/>
          </a:bodyPr>
          <a:lstStyle/>
          <a:p>
            <a:pPr>
              <a:spcBef>
                <a:spcPct val="50000"/>
              </a:spcBef>
            </a:pPr>
            <a:r>
              <a:rPr lang="en-US" altLang="ja-JP" dirty="0" smtClean="0"/>
              <a:t>∴</a:t>
            </a:r>
            <a:r>
              <a:rPr lang="ja-JP" altLang="en-US" dirty="0" smtClean="0"/>
              <a:t>陽性と陰性</a:t>
            </a:r>
            <a:r>
              <a:rPr lang="ja-JP" altLang="en-US" dirty="0"/>
              <a:t>は</a:t>
            </a:r>
            <a:r>
              <a:rPr lang="ja-JP" altLang="en-US" dirty="0" smtClean="0"/>
              <a:t>、性相と形状との関係と同一</a:t>
            </a:r>
            <a:endParaRPr lang="ja-JP" altLang="en-US" dirty="0"/>
          </a:p>
        </p:txBody>
      </p:sp>
      <p:graphicFrame>
        <p:nvGraphicFramePr>
          <p:cNvPr id="77" name="Group 158"/>
          <p:cNvGraphicFramePr>
            <a:graphicFrameLocks/>
          </p:cNvGraphicFramePr>
          <p:nvPr>
            <p:extLst>
              <p:ext uri="{D42A27DB-BD31-4B8C-83A1-F6EECF244321}">
                <p14:modId xmlns:p14="http://schemas.microsoft.com/office/powerpoint/2010/main" val="3126765916"/>
              </p:ext>
            </p:extLst>
          </p:nvPr>
        </p:nvGraphicFramePr>
        <p:xfrm>
          <a:off x="4085052" y="4644185"/>
          <a:ext cx="4033837" cy="731520"/>
        </p:xfrm>
        <a:graphic>
          <a:graphicData uri="http://schemas.openxmlformats.org/drawingml/2006/table">
            <a:tbl>
              <a:tblPr/>
              <a:tblGrid>
                <a:gridCol w="806450"/>
                <a:gridCol w="806450"/>
                <a:gridCol w="808037"/>
                <a:gridCol w="806450"/>
                <a:gridCol w="806450"/>
              </a:tblGrid>
              <a:tr h="1809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r>
                        <a:rPr kumimoji="1" lang="ja-JP" altLang="en-US" sz="1800" b="0" i="0" u="none" strike="noStrike" cap="none" normalizeH="0" baseline="0" dirty="0" smtClean="0">
                          <a:ln>
                            <a:noFill/>
                          </a:ln>
                          <a:solidFill>
                            <a:schemeClr val="tx1"/>
                          </a:solidFill>
                          <a:effectLst/>
                          <a:latin typeface="ＭＳ Ｐゴシック" charset="-128"/>
                          <a:ea typeface="ＭＳ Ｐゴシック" charset="-128"/>
                        </a:rPr>
                        <a:t>陽性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r>
                        <a:rPr kumimoji="1" lang="ja-JP" altLang="en-US" sz="1800" b="0" i="0" u="none" strike="noStrike" cap="none" normalizeH="0" baseline="0" dirty="0" smtClean="0">
                          <a:ln>
                            <a:noFill/>
                          </a:ln>
                          <a:solidFill>
                            <a:schemeClr val="tx1"/>
                          </a:solidFill>
                          <a:effectLst/>
                          <a:latin typeface="ＭＳ Ｐゴシック" charset="-128"/>
                          <a:ea typeface="ＭＳ Ｐゴシック" charset="-128"/>
                        </a:rPr>
                        <a:t>陰性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8" name="Text Box 159"/>
          <p:cNvSpPr txBox="1">
            <a:spLocks noChangeArrowheads="1"/>
          </p:cNvSpPr>
          <p:nvPr/>
        </p:nvSpPr>
        <p:spPr bwMode="auto">
          <a:xfrm>
            <a:off x="4976151" y="4663863"/>
            <a:ext cx="647700" cy="366713"/>
          </a:xfrm>
          <a:prstGeom prst="rect">
            <a:avLst/>
          </a:prstGeom>
          <a:noFill/>
          <a:ln w="9525">
            <a:noFill/>
            <a:miter lim="800000"/>
            <a:headEnd/>
            <a:tailEnd/>
          </a:ln>
        </p:spPr>
        <p:txBody>
          <a:bodyPr>
            <a:spAutoFit/>
          </a:bodyPr>
          <a:lstStyle/>
          <a:p>
            <a:pPr algn="ctr">
              <a:spcBef>
                <a:spcPct val="50000"/>
              </a:spcBef>
            </a:pPr>
            <a:r>
              <a:rPr lang="ja-JP" altLang="en-US" dirty="0" smtClean="0"/>
              <a:t>内</a:t>
            </a:r>
            <a:endParaRPr lang="ja-JP" altLang="en-US" dirty="0"/>
          </a:p>
        </p:txBody>
      </p:sp>
      <p:sp>
        <p:nvSpPr>
          <p:cNvPr id="79" name="Text Box 160"/>
          <p:cNvSpPr txBox="1">
            <a:spLocks noChangeArrowheads="1"/>
          </p:cNvSpPr>
          <p:nvPr/>
        </p:nvSpPr>
        <p:spPr bwMode="auto">
          <a:xfrm>
            <a:off x="4976151" y="5040751"/>
            <a:ext cx="647700" cy="366713"/>
          </a:xfrm>
          <a:prstGeom prst="rect">
            <a:avLst/>
          </a:prstGeom>
          <a:noFill/>
          <a:ln w="9525">
            <a:noFill/>
            <a:miter lim="800000"/>
            <a:headEnd/>
            <a:tailEnd/>
          </a:ln>
        </p:spPr>
        <p:txBody>
          <a:bodyPr>
            <a:spAutoFit/>
          </a:bodyPr>
          <a:lstStyle/>
          <a:p>
            <a:pPr algn="ctr">
              <a:spcBef>
                <a:spcPct val="50000"/>
              </a:spcBef>
            </a:pPr>
            <a:r>
              <a:rPr lang="ja-JP" altLang="en-US" dirty="0"/>
              <a:t>外</a:t>
            </a:r>
          </a:p>
        </p:txBody>
      </p:sp>
      <p:sp>
        <p:nvSpPr>
          <p:cNvPr id="80" name="Text Box 161"/>
          <p:cNvSpPr txBox="1">
            <a:spLocks noChangeArrowheads="1"/>
          </p:cNvSpPr>
          <p:nvPr/>
        </p:nvSpPr>
        <p:spPr bwMode="auto">
          <a:xfrm>
            <a:off x="5793979" y="4663863"/>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原因</a:t>
            </a:r>
            <a:endParaRPr lang="ja-JP" altLang="en-US" dirty="0"/>
          </a:p>
        </p:txBody>
      </p:sp>
      <p:sp>
        <p:nvSpPr>
          <p:cNvPr id="81" name="Text Box 162"/>
          <p:cNvSpPr txBox="1">
            <a:spLocks noChangeArrowheads="1"/>
          </p:cNvSpPr>
          <p:nvPr/>
        </p:nvSpPr>
        <p:spPr bwMode="auto">
          <a:xfrm>
            <a:off x="5793979" y="5040751"/>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結果</a:t>
            </a:r>
            <a:endParaRPr lang="ja-JP" altLang="en-US" dirty="0"/>
          </a:p>
        </p:txBody>
      </p:sp>
      <p:sp>
        <p:nvSpPr>
          <p:cNvPr id="82" name="Text Box 163"/>
          <p:cNvSpPr txBox="1">
            <a:spLocks noChangeArrowheads="1"/>
          </p:cNvSpPr>
          <p:nvPr/>
        </p:nvSpPr>
        <p:spPr bwMode="auto">
          <a:xfrm>
            <a:off x="6596775" y="4663863"/>
            <a:ext cx="647700" cy="369332"/>
          </a:xfrm>
          <a:prstGeom prst="rect">
            <a:avLst/>
          </a:prstGeom>
          <a:noFill/>
          <a:ln w="9525">
            <a:noFill/>
            <a:miter lim="800000"/>
            <a:headEnd/>
            <a:tailEnd/>
          </a:ln>
        </p:spPr>
        <p:txBody>
          <a:bodyPr>
            <a:spAutoFit/>
          </a:bodyPr>
          <a:lstStyle/>
          <a:p>
            <a:pPr algn="ctr">
              <a:spcBef>
                <a:spcPct val="50000"/>
              </a:spcBef>
            </a:pPr>
            <a:r>
              <a:rPr lang="ja-JP" altLang="en-US" dirty="0"/>
              <a:t>主体</a:t>
            </a:r>
          </a:p>
        </p:txBody>
      </p:sp>
      <p:sp>
        <p:nvSpPr>
          <p:cNvPr id="83" name="Text Box 164"/>
          <p:cNvSpPr txBox="1">
            <a:spLocks noChangeArrowheads="1"/>
          </p:cNvSpPr>
          <p:nvPr/>
        </p:nvSpPr>
        <p:spPr bwMode="auto">
          <a:xfrm>
            <a:off x="6596775" y="5040751"/>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対象</a:t>
            </a:r>
            <a:endParaRPr lang="ja-JP" altLang="en-US" dirty="0"/>
          </a:p>
        </p:txBody>
      </p:sp>
      <p:sp>
        <p:nvSpPr>
          <p:cNvPr id="84" name="Text Box 165"/>
          <p:cNvSpPr txBox="1">
            <a:spLocks noChangeArrowheads="1"/>
          </p:cNvSpPr>
          <p:nvPr/>
        </p:nvSpPr>
        <p:spPr bwMode="auto">
          <a:xfrm>
            <a:off x="7393583" y="4663863"/>
            <a:ext cx="647700" cy="366713"/>
          </a:xfrm>
          <a:prstGeom prst="rect">
            <a:avLst/>
          </a:prstGeom>
          <a:noFill/>
          <a:ln w="9525">
            <a:noFill/>
            <a:miter lim="800000"/>
            <a:headEnd/>
            <a:tailEnd/>
          </a:ln>
        </p:spPr>
        <p:txBody>
          <a:bodyPr>
            <a:spAutoFit/>
          </a:bodyPr>
          <a:lstStyle/>
          <a:p>
            <a:pPr algn="ctr">
              <a:spcBef>
                <a:spcPct val="50000"/>
              </a:spcBef>
            </a:pPr>
            <a:r>
              <a:rPr lang="ja-JP" altLang="en-US" dirty="0"/>
              <a:t>縦</a:t>
            </a:r>
          </a:p>
        </p:txBody>
      </p:sp>
      <p:sp>
        <p:nvSpPr>
          <p:cNvPr id="85" name="Text Box 166"/>
          <p:cNvSpPr txBox="1">
            <a:spLocks noChangeArrowheads="1"/>
          </p:cNvSpPr>
          <p:nvPr/>
        </p:nvSpPr>
        <p:spPr bwMode="auto">
          <a:xfrm>
            <a:off x="7393583" y="5040751"/>
            <a:ext cx="647700" cy="366713"/>
          </a:xfrm>
          <a:prstGeom prst="rect">
            <a:avLst/>
          </a:prstGeom>
          <a:noFill/>
          <a:ln w="9525">
            <a:noFill/>
            <a:miter lim="800000"/>
            <a:headEnd/>
            <a:tailEnd/>
          </a:ln>
        </p:spPr>
        <p:txBody>
          <a:bodyPr>
            <a:spAutoFit/>
          </a:bodyPr>
          <a:lstStyle/>
          <a:p>
            <a:pPr algn="ctr">
              <a:spcBef>
                <a:spcPct val="50000"/>
              </a:spcBef>
            </a:pPr>
            <a:r>
              <a:rPr lang="ja-JP" altLang="en-US" dirty="0"/>
              <a:t>横</a:t>
            </a:r>
          </a:p>
        </p:txBody>
      </p:sp>
      <p:sp>
        <p:nvSpPr>
          <p:cNvPr id="86" name="Text Box 123"/>
          <p:cNvSpPr txBox="1">
            <a:spLocks noChangeArrowheads="1"/>
          </p:cNvSpPr>
          <p:nvPr/>
        </p:nvSpPr>
        <p:spPr bwMode="auto">
          <a:xfrm>
            <a:off x="8181465" y="4693762"/>
            <a:ext cx="883466" cy="646331"/>
          </a:xfrm>
          <a:prstGeom prst="rect">
            <a:avLst/>
          </a:prstGeom>
          <a:solidFill>
            <a:schemeClr val="folHlink"/>
          </a:solidFill>
          <a:ln w="9525">
            <a:noFill/>
            <a:miter lim="800000"/>
            <a:headEnd/>
            <a:tailEnd/>
          </a:ln>
        </p:spPr>
        <p:txBody>
          <a:bodyPr wrap="square">
            <a:spAutoFit/>
          </a:bodyPr>
          <a:lstStyle>
            <a:defPPr>
              <a:defRPr lang="ja-JP"/>
            </a:defPPr>
            <a:lvl1pPr>
              <a:spcBef>
                <a:spcPct val="50000"/>
              </a:spcBef>
              <a:defRPr sz="2000"/>
            </a:lvl1pPr>
          </a:lstStyle>
          <a:p>
            <a:pPr algn="ctr"/>
            <a:r>
              <a:rPr lang="ja-JP" altLang="en-US" sz="1800" dirty="0"/>
              <a:t>相対的</a:t>
            </a:r>
            <a:r>
              <a:rPr lang="en-US" altLang="ja-JP" sz="1800" dirty="0"/>
              <a:t/>
            </a:r>
            <a:br>
              <a:rPr lang="en-US" altLang="ja-JP" sz="1800" dirty="0"/>
            </a:br>
            <a:r>
              <a:rPr lang="ja-JP" altLang="en-US" sz="1800" dirty="0"/>
              <a:t>関係</a:t>
            </a:r>
          </a:p>
        </p:txBody>
      </p:sp>
      <p:sp>
        <p:nvSpPr>
          <p:cNvPr id="87" name="Text Box 123"/>
          <p:cNvSpPr txBox="1">
            <a:spLocks noChangeArrowheads="1"/>
          </p:cNvSpPr>
          <p:nvPr/>
        </p:nvSpPr>
        <p:spPr bwMode="auto">
          <a:xfrm>
            <a:off x="4120825" y="5480282"/>
            <a:ext cx="4857222" cy="369332"/>
          </a:xfrm>
          <a:prstGeom prst="rect">
            <a:avLst/>
          </a:prstGeom>
          <a:noFill/>
          <a:ln w="9525">
            <a:noFill/>
            <a:miter lim="800000"/>
            <a:headEnd/>
            <a:tailEnd/>
          </a:ln>
        </p:spPr>
        <p:txBody>
          <a:bodyPr wrap="square">
            <a:spAutoFit/>
          </a:bodyPr>
          <a:lstStyle/>
          <a:p>
            <a:pPr>
              <a:spcBef>
                <a:spcPct val="50000"/>
              </a:spcBef>
            </a:pPr>
            <a:r>
              <a:rPr lang="ja-JP" altLang="en-US" dirty="0" smtClean="0"/>
              <a:t>（注：神における陽性と陰性を男性女性と称する）</a:t>
            </a:r>
            <a:endParaRPr lang="ja-JP" altLang="en-US" dirty="0"/>
          </a:p>
        </p:txBody>
      </p:sp>
    </p:spTree>
    <p:extLst>
      <p:ext uri="{BB962C8B-B14F-4D97-AF65-F5344CB8AC3E}">
        <p14:creationId xmlns:p14="http://schemas.microsoft.com/office/powerpoint/2010/main" val="374168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checkerboard(across)">
                                      <p:cBhvr>
                                        <p:cTn id="7" dur="5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strips(downRight)">
                                      <p:cBhvr>
                                        <p:cTn id="12" dur="500"/>
                                        <p:tgtEl>
                                          <p:spTgt spid="76"/>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wipe(left)">
                                      <p:cBhvr>
                                        <p:cTn id="16" dur="500"/>
                                        <p:tgtEl>
                                          <p:spTgt spid="77"/>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78"/>
                                        </p:tgtEl>
                                        <p:attrNameLst>
                                          <p:attrName>style.visibility</p:attrName>
                                        </p:attrNameLst>
                                      </p:cBhvr>
                                      <p:to>
                                        <p:strVal val="visible"/>
                                      </p:to>
                                    </p:set>
                                    <p:anim calcmode="lin" valueType="num">
                                      <p:cBhvr additive="base">
                                        <p:cTn id="21" dur="500"/>
                                        <p:tgtEl>
                                          <p:spTgt spid="78"/>
                                        </p:tgtEl>
                                        <p:attrNameLst>
                                          <p:attrName>ppt_y</p:attrName>
                                        </p:attrNameLst>
                                      </p:cBhvr>
                                      <p:tavLst>
                                        <p:tav tm="0">
                                          <p:val>
                                            <p:strVal val="#ppt_y+#ppt_h*1.125000"/>
                                          </p:val>
                                        </p:tav>
                                        <p:tav tm="100000">
                                          <p:val>
                                            <p:strVal val="#ppt_y"/>
                                          </p:val>
                                        </p:tav>
                                      </p:tavLst>
                                    </p:anim>
                                    <p:animEffect transition="in" filter="wipe(up)">
                                      <p:cBhvr>
                                        <p:cTn id="22" dur="500"/>
                                        <p:tgtEl>
                                          <p:spTgt spid="78"/>
                                        </p:tgtEl>
                                      </p:cBhvr>
                                    </p:animEffect>
                                  </p:childTnLst>
                                </p:cTn>
                              </p:par>
                            </p:childTnLst>
                          </p:cTn>
                        </p:par>
                        <p:par>
                          <p:cTn id="23" fill="hold">
                            <p:stCondLst>
                              <p:cond delay="500"/>
                            </p:stCondLst>
                            <p:childTnLst>
                              <p:par>
                                <p:cTn id="24" presetID="12" presetClass="entr" presetSubtype="1"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Effect transition="in" filter="slide(fromTop)">
                                      <p:cBhvr>
                                        <p:cTn id="26" dur="500"/>
                                        <p:tgtEl>
                                          <p:spTgt spid="7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500"/>
                                        <p:tgtEl>
                                          <p:spTgt spid="80"/>
                                        </p:tgtEl>
                                        <p:attrNameLst>
                                          <p:attrName>ppt_y</p:attrName>
                                        </p:attrNameLst>
                                      </p:cBhvr>
                                      <p:tavLst>
                                        <p:tav tm="0">
                                          <p:val>
                                            <p:strVal val="#ppt_y+#ppt_h*1.125000"/>
                                          </p:val>
                                        </p:tav>
                                        <p:tav tm="100000">
                                          <p:val>
                                            <p:strVal val="#ppt_y"/>
                                          </p:val>
                                        </p:tav>
                                      </p:tavLst>
                                    </p:anim>
                                    <p:animEffect transition="in" filter="wipe(up)">
                                      <p:cBhvr>
                                        <p:cTn id="32" dur="500"/>
                                        <p:tgtEl>
                                          <p:spTgt spid="80"/>
                                        </p:tgtEl>
                                      </p:cBhvr>
                                    </p:animEffect>
                                  </p:childTnLst>
                                </p:cTn>
                              </p:par>
                            </p:childTnLst>
                          </p:cTn>
                        </p:par>
                        <p:par>
                          <p:cTn id="33" fill="hold">
                            <p:stCondLst>
                              <p:cond delay="500"/>
                            </p:stCondLst>
                            <p:childTnLst>
                              <p:par>
                                <p:cTn id="34" presetID="12" presetClass="entr" presetSubtype="1" fill="hold" grpId="0" nodeType="afterEffect">
                                  <p:stCondLst>
                                    <p:cond delay="0"/>
                                  </p:stCondLst>
                                  <p:childTnLst>
                                    <p:set>
                                      <p:cBhvr>
                                        <p:cTn id="35" dur="1" fill="hold">
                                          <p:stCondLst>
                                            <p:cond delay="0"/>
                                          </p:stCondLst>
                                        </p:cTn>
                                        <p:tgtEl>
                                          <p:spTgt spid="81"/>
                                        </p:tgtEl>
                                        <p:attrNameLst>
                                          <p:attrName>style.visibility</p:attrName>
                                        </p:attrNameLst>
                                      </p:cBhvr>
                                      <p:to>
                                        <p:strVal val="visible"/>
                                      </p:to>
                                    </p:set>
                                    <p:animEffect transition="in" filter="slide(fromTop)">
                                      <p:cBhvr>
                                        <p:cTn id="36" dur="500"/>
                                        <p:tgtEl>
                                          <p:spTgt spid="81"/>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82"/>
                                        </p:tgtEl>
                                        <p:attrNameLst>
                                          <p:attrName>style.visibility</p:attrName>
                                        </p:attrNameLst>
                                      </p:cBhvr>
                                      <p:to>
                                        <p:strVal val="visible"/>
                                      </p:to>
                                    </p:set>
                                    <p:anim calcmode="lin" valueType="num">
                                      <p:cBhvr additive="base">
                                        <p:cTn id="41" dur="500"/>
                                        <p:tgtEl>
                                          <p:spTgt spid="82"/>
                                        </p:tgtEl>
                                        <p:attrNameLst>
                                          <p:attrName>ppt_y</p:attrName>
                                        </p:attrNameLst>
                                      </p:cBhvr>
                                      <p:tavLst>
                                        <p:tav tm="0">
                                          <p:val>
                                            <p:strVal val="#ppt_y+#ppt_h*1.125000"/>
                                          </p:val>
                                        </p:tav>
                                        <p:tav tm="100000">
                                          <p:val>
                                            <p:strVal val="#ppt_y"/>
                                          </p:val>
                                        </p:tav>
                                      </p:tavLst>
                                    </p:anim>
                                    <p:animEffect transition="in" filter="wipe(up)">
                                      <p:cBhvr>
                                        <p:cTn id="42" dur="500"/>
                                        <p:tgtEl>
                                          <p:spTgt spid="82"/>
                                        </p:tgtEl>
                                      </p:cBhvr>
                                    </p:animEffect>
                                  </p:childTnLst>
                                </p:cTn>
                              </p:par>
                            </p:childTnLst>
                          </p:cTn>
                        </p:par>
                        <p:par>
                          <p:cTn id="43" fill="hold">
                            <p:stCondLst>
                              <p:cond delay="500"/>
                            </p:stCondLst>
                            <p:childTnLst>
                              <p:par>
                                <p:cTn id="44" presetID="12" presetClass="entr" presetSubtype="1" fill="hold" grpId="0" nodeType="afterEffect">
                                  <p:stCondLst>
                                    <p:cond delay="0"/>
                                  </p:stCondLst>
                                  <p:childTnLst>
                                    <p:set>
                                      <p:cBhvr>
                                        <p:cTn id="45" dur="1" fill="hold">
                                          <p:stCondLst>
                                            <p:cond delay="0"/>
                                          </p:stCondLst>
                                        </p:cTn>
                                        <p:tgtEl>
                                          <p:spTgt spid="83"/>
                                        </p:tgtEl>
                                        <p:attrNameLst>
                                          <p:attrName>style.visibility</p:attrName>
                                        </p:attrNameLst>
                                      </p:cBhvr>
                                      <p:to>
                                        <p:strVal val="visible"/>
                                      </p:to>
                                    </p:set>
                                    <p:animEffect transition="in" filter="slide(fromTop)">
                                      <p:cBhvr>
                                        <p:cTn id="46" dur="500"/>
                                        <p:tgtEl>
                                          <p:spTgt spid="83"/>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84"/>
                                        </p:tgtEl>
                                        <p:attrNameLst>
                                          <p:attrName>style.visibility</p:attrName>
                                        </p:attrNameLst>
                                      </p:cBhvr>
                                      <p:to>
                                        <p:strVal val="visible"/>
                                      </p:to>
                                    </p:set>
                                    <p:anim calcmode="lin" valueType="num">
                                      <p:cBhvr additive="base">
                                        <p:cTn id="51" dur="500"/>
                                        <p:tgtEl>
                                          <p:spTgt spid="84"/>
                                        </p:tgtEl>
                                        <p:attrNameLst>
                                          <p:attrName>ppt_y</p:attrName>
                                        </p:attrNameLst>
                                      </p:cBhvr>
                                      <p:tavLst>
                                        <p:tav tm="0">
                                          <p:val>
                                            <p:strVal val="#ppt_y+#ppt_h*1.125000"/>
                                          </p:val>
                                        </p:tav>
                                        <p:tav tm="100000">
                                          <p:val>
                                            <p:strVal val="#ppt_y"/>
                                          </p:val>
                                        </p:tav>
                                      </p:tavLst>
                                    </p:anim>
                                    <p:animEffect transition="in" filter="wipe(up)">
                                      <p:cBhvr>
                                        <p:cTn id="52" dur="500"/>
                                        <p:tgtEl>
                                          <p:spTgt spid="84"/>
                                        </p:tgtEl>
                                      </p:cBhvr>
                                    </p:animEffect>
                                  </p:childTnLst>
                                </p:cTn>
                              </p:par>
                            </p:childTnLst>
                          </p:cTn>
                        </p:par>
                        <p:par>
                          <p:cTn id="53" fill="hold">
                            <p:stCondLst>
                              <p:cond delay="500"/>
                            </p:stCondLst>
                            <p:childTnLst>
                              <p:par>
                                <p:cTn id="54" presetID="12" presetClass="entr" presetSubtype="1" fill="hold" grpId="0" nodeType="after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slide(fromTop)">
                                      <p:cBhvr>
                                        <p:cTn id="56" dur="500"/>
                                        <p:tgtEl>
                                          <p:spTgt spid="85"/>
                                        </p:tgtEl>
                                      </p:cBhvr>
                                    </p:animEffect>
                                  </p:childTnLst>
                                </p:cTn>
                              </p:par>
                            </p:childTnLst>
                          </p:cTn>
                        </p:par>
                        <p:par>
                          <p:cTn id="57" fill="hold">
                            <p:stCondLst>
                              <p:cond delay="1000"/>
                            </p:stCondLst>
                            <p:childTnLst>
                              <p:par>
                                <p:cTn id="58" presetID="12" presetClass="entr" presetSubtype="8" fill="hold" grpId="0" nodeType="afterEffect">
                                  <p:stCondLst>
                                    <p:cond delay="0"/>
                                  </p:stCondLst>
                                  <p:childTnLst>
                                    <p:set>
                                      <p:cBhvr>
                                        <p:cTn id="59" dur="1" fill="hold">
                                          <p:stCondLst>
                                            <p:cond delay="0"/>
                                          </p:stCondLst>
                                        </p:cTn>
                                        <p:tgtEl>
                                          <p:spTgt spid="86"/>
                                        </p:tgtEl>
                                        <p:attrNameLst>
                                          <p:attrName>style.visibility</p:attrName>
                                        </p:attrNameLst>
                                      </p:cBhvr>
                                      <p:to>
                                        <p:strVal val="visible"/>
                                      </p:to>
                                    </p:set>
                                    <p:animEffect transition="in" filter="slide(fromLeft)">
                                      <p:cBhvr>
                                        <p:cTn id="60" dur="500"/>
                                        <p:tgtEl>
                                          <p:spTgt spid="86"/>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6" fill="hold" grpId="0" nodeType="click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strips(downRight)">
                                      <p:cBhvr>
                                        <p:cTn id="65"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p:bldP spid="78" grpId="0"/>
      <p:bldP spid="79" grpId="0"/>
      <p:bldP spid="80" grpId="0"/>
      <p:bldP spid="81" grpId="0"/>
      <p:bldP spid="82" grpId="0"/>
      <p:bldP spid="83" grpId="0"/>
      <p:bldP spid="84" grpId="0"/>
      <p:bldP spid="85" grpId="0"/>
      <p:bldP spid="86" grpId="0" animBg="1"/>
      <p:bldP spid="8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神</a:t>
            </a:r>
            <a:r>
              <a:rPr lang="ja-JP" altLang="en-US" dirty="0" smtClean="0"/>
              <a:t>を中心として完成した被造世界</a:t>
            </a:r>
            <a:endParaRPr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pic>
        <p:nvPicPr>
          <p:cNvPr id="4" name="Picture 4" descr="C:\Users\kane\AppData\Local\Microsoft\Windows\Temporary Internet Files\Content.IE5\H17L0QHY\MP900444591[1].jpg"/>
          <p:cNvPicPr>
            <a:picLocks noChangeAspect="1" noChangeArrowheads="1"/>
          </p:cNvPicPr>
          <p:nvPr/>
        </p:nvPicPr>
        <p:blipFill>
          <a:blip r:embed="rId2" cstate="print"/>
          <a:srcRect/>
          <a:stretch>
            <a:fillRect/>
          </a:stretch>
        </p:blipFill>
        <p:spPr bwMode="auto">
          <a:xfrm>
            <a:off x="3683892" y="4055049"/>
            <a:ext cx="1639614" cy="1091146"/>
          </a:xfrm>
          <a:prstGeom prst="rect">
            <a:avLst/>
          </a:prstGeom>
          <a:noFill/>
        </p:spPr>
      </p:pic>
      <p:sp>
        <p:nvSpPr>
          <p:cNvPr id="10" name="AutoShape 41"/>
          <p:cNvSpPr>
            <a:spLocks noChangeArrowheads="1"/>
          </p:cNvSpPr>
          <p:nvPr/>
        </p:nvSpPr>
        <p:spPr bwMode="auto">
          <a:xfrm>
            <a:off x="4053237" y="2832076"/>
            <a:ext cx="900924" cy="1555684"/>
          </a:xfrm>
          <a:prstGeom prst="upDownArrow">
            <a:avLst>
              <a:gd name="adj1" fmla="val 48721"/>
              <a:gd name="adj2" fmla="val 26338"/>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p>
        </p:txBody>
      </p:sp>
      <p:sp>
        <p:nvSpPr>
          <p:cNvPr id="13" name="Text Box 18"/>
          <p:cNvSpPr txBox="1">
            <a:spLocks noChangeArrowheads="1"/>
          </p:cNvSpPr>
          <p:nvPr/>
        </p:nvSpPr>
        <p:spPr bwMode="auto">
          <a:xfrm>
            <a:off x="2012098" y="5217723"/>
            <a:ext cx="6818018" cy="1200329"/>
          </a:xfrm>
          <a:prstGeom prst="rect">
            <a:avLst/>
          </a:prstGeom>
          <a:noFill/>
          <a:ln w="28575">
            <a:solidFill>
              <a:schemeClr val="accent1"/>
            </a:solidFill>
            <a:miter lim="800000"/>
            <a:headEnd/>
            <a:tailEnd/>
          </a:ln>
        </p:spPr>
        <p:txBody>
          <a:bodyPr wrap="square">
            <a:spAutoFit/>
          </a:bodyPr>
          <a:lstStyle/>
          <a:p>
            <a:pPr>
              <a:spcBef>
                <a:spcPct val="50000"/>
              </a:spcBef>
            </a:pPr>
            <a:r>
              <a:rPr lang="ja-JP" altLang="en-US" dirty="0" smtClean="0"/>
              <a:t>生</a:t>
            </a:r>
            <a:r>
              <a:rPr lang="ja-JP" altLang="en-US" dirty="0"/>
              <a:t>命現象をもっている個体、つまり生物。有機体においては各部分が互いに関係をもつとともに全体との間に内面的な必然的連関をもち、単なる部分の寄せ集めではない一つの統一体をつくる。広義には、こうした有機体の本質に類比させて社会・国家・民族をもいう。</a:t>
            </a:r>
          </a:p>
        </p:txBody>
      </p:sp>
      <p:sp>
        <p:nvSpPr>
          <p:cNvPr id="14" name="Text Box 29"/>
          <p:cNvSpPr txBox="1">
            <a:spLocks noChangeArrowheads="1"/>
          </p:cNvSpPr>
          <p:nvPr/>
        </p:nvSpPr>
        <p:spPr bwMode="auto">
          <a:xfrm>
            <a:off x="4179055" y="2439352"/>
            <a:ext cx="649288" cy="369332"/>
          </a:xfrm>
          <a:prstGeom prst="rect">
            <a:avLst/>
          </a:prstGeom>
          <a:solidFill>
            <a:schemeClr val="bg2"/>
          </a:solidFill>
          <a:ln w="9525">
            <a:noFill/>
            <a:miter lim="800000"/>
            <a:headEnd/>
            <a:tailEnd/>
          </a:ln>
        </p:spPr>
        <p:txBody>
          <a:bodyPr>
            <a:spAutoFit/>
          </a:bodyPr>
          <a:lstStyle/>
          <a:p>
            <a:pPr>
              <a:spcBef>
                <a:spcPct val="50000"/>
              </a:spcBef>
            </a:pPr>
            <a:r>
              <a:rPr lang="ja-JP" altLang="en-US" dirty="0" smtClean="0"/>
              <a:t>性相</a:t>
            </a:r>
            <a:endParaRPr lang="ja-JP" altLang="en-US" dirty="0"/>
          </a:p>
        </p:txBody>
      </p:sp>
      <p:sp>
        <p:nvSpPr>
          <p:cNvPr id="15" name="Text Box 30"/>
          <p:cNvSpPr txBox="1">
            <a:spLocks noChangeArrowheads="1"/>
          </p:cNvSpPr>
          <p:nvPr/>
        </p:nvSpPr>
        <p:spPr bwMode="auto">
          <a:xfrm>
            <a:off x="4179055" y="4413772"/>
            <a:ext cx="649288" cy="369332"/>
          </a:xfrm>
          <a:prstGeom prst="rect">
            <a:avLst/>
          </a:prstGeom>
          <a:solidFill>
            <a:schemeClr val="accent1"/>
          </a:solidFill>
          <a:ln w="9525">
            <a:noFill/>
            <a:miter lim="800000"/>
            <a:headEnd/>
            <a:tailEnd/>
          </a:ln>
        </p:spPr>
        <p:txBody>
          <a:bodyPr>
            <a:spAutoFit/>
          </a:bodyPr>
          <a:lstStyle/>
          <a:p>
            <a:pPr>
              <a:spcBef>
                <a:spcPct val="50000"/>
              </a:spcBef>
            </a:pPr>
            <a:r>
              <a:rPr lang="ja-JP" altLang="en-US" dirty="0">
                <a:solidFill>
                  <a:schemeClr val="bg1"/>
                </a:solidFill>
              </a:rPr>
              <a:t>形状</a:t>
            </a:r>
          </a:p>
        </p:txBody>
      </p:sp>
      <p:sp>
        <p:nvSpPr>
          <p:cNvPr id="18" name="Oval 16"/>
          <p:cNvSpPr>
            <a:spLocks noChangeArrowheads="1"/>
          </p:cNvSpPr>
          <p:nvPr/>
        </p:nvSpPr>
        <p:spPr bwMode="auto">
          <a:xfrm>
            <a:off x="3111567" y="3251228"/>
            <a:ext cx="2784265" cy="720000"/>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lIns="0" tIns="0" rIns="0" bIns="0" anchor="ctr"/>
          <a:lstStyle/>
          <a:p>
            <a:pPr algn="ctr">
              <a:spcBef>
                <a:spcPct val="50000"/>
              </a:spcBef>
            </a:pPr>
            <a:r>
              <a:rPr lang="ja-JP" altLang="en-US" dirty="0"/>
              <a:t>神の</a:t>
            </a:r>
            <a:r>
              <a:rPr lang="ja-JP" altLang="en-US" dirty="0" smtClean="0"/>
              <a:t>創</a:t>
            </a:r>
            <a:r>
              <a:rPr lang="ja-JP" altLang="en-US" dirty="0"/>
              <a:t>造目</a:t>
            </a:r>
            <a:r>
              <a:rPr lang="ja-JP" altLang="en-US" dirty="0" smtClean="0"/>
              <a:t>的どおり</a:t>
            </a:r>
            <a:r>
              <a:rPr lang="en-US" altLang="ja-JP" dirty="0" smtClean="0"/>
              <a:t/>
            </a:r>
            <a:br>
              <a:rPr lang="en-US" altLang="ja-JP" dirty="0" smtClean="0"/>
            </a:br>
            <a:r>
              <a:rPr lang="ja-JP" altLang="en-US" dirty="0" smtClean="0"/>
              <a:t>動</a:t>
            </a:r>
            <a:r>
              <a:rPr lang="ja-JP" altLang="en-US" dirty="0"/>
              <a:t>じ静ずる有機体</a:t>
            </a:r>
          </a:p>
        </p:txBody>
      </p:sp>
      <p:grpSp>
        <p:nvGrpSpPr>
          <p:cNvPr id="19" name="グループ化 40"/>
          <p:cNvGrpSpPr/>
          <p:nvPr/>
        </p:nvGrpSpPr>
        <p:grpSpPr>
          <a:xfrm>
            <a:off x="4062600" y="2194344"/>
            <a:ext cx="882198" cy="878008"/>
            <a:chOff x="6062888" y="5600754"/>
            <a:chExt cx="882198" cy="878008"/>
          </a:xfrm>
        </p:grpSpPr>
        <p:grpSp>
          <p:nvGrpSpPr>
            <p:cNvPr id="20" name="Group 9"/>
            <p:cNvGrpSpPr>
              <a:grpSpLocks/>
            </p:cNvGrpSpPr>
            <p:nvPr/>
          </p:nvGrpSpPr>
          <p:grpSpPr bwMode="auto">
            <a:xfrm rot="5400000">
              <a:off x="6064983" y="5598659"/>
              <a:ext cx="878008" cy="882198"/>
              <a:chOff x="1383" y="1434"/>
              <a:chExt cx="2017" cy="2022"/>
            </a:xfrm>
          </p:grpSpPr>
          <p:pic>
            <p:nvPicPr>
              <p:cNvPr id="22" name="Picture 7" descr="主"/>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23" name="Picture 8" descr="対"/>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21"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24" name="직사각형 23"/>
          <p:cNvSpPr/>
          <p:nvPr/>
        </p:nvSpPr>
        <p:spPr>
          <a:xfrm>
            <a:off x="1037228" y="3244959"/>
            <a:ext cx="1288767" cy="732538"/>
          </a:xfrm>
          <a:prstGeom prst="rect">
            <a:avLst/>
          </a:prstGeom>
          <a:solidFill>
            <a:srgbClr val="99FF66"/>
          </a:solidFill>
          <a:ln w="9525">
            <a:solidFill>
              <a:schemeClr val="tx1"/>
            </a:solidFill>
            <a:round/>
            <a:headEnd/>
            <a:tailEnd/>
          </a:ln>
        </p:spPr>
        <p:txBody>
          <a:bodyPr wrap="none" anchor="ctr"/>
          <a:lstStyle/>
          <a:p>
            <a:pPr algn="ctr"/>
            <a:r>
              <a:rPr lang="ja-JP" altLang="en-US" dirty="0"/>
              <a:t>完成した</a:t>
            </a:r>
            <a:endParaRPr lang="en-US" altLang="ja-JP" dirty="0"/>
          </a:p>
          <a:p>
            <a:pPr algn="ctr"/>
            <a:r>
              <a:rPr lang="ja-JP" altLang="en-US" dirty="0"/>
              <a:t>被造世</a:t>
            </a:r>
            <a:r>
              <a:rPr lang="ja-JP" altLang="en-US" dirty="0" smtClean="0"/>
              <a:t>界</a:t>
            </a:r>
            <a:endParaRPr lang="ja-JP" altLang="en-US" dirty="0"/>
          </a:p>
        </p:txBody>
      </p:sp>
      <p:sp>
        <p:nvSpPr>
          <p:cNvPr id="25" name="등호 24"/>
          <p:cNvSpPr/>
          <p:nvPr/>
        </p:nvSpPr>
        <p:spPr>
          <a:xfrm>
            <a:off x="2402004" y="3244959"/>
            <a:ext cx="614028" cy="732538"/>
          </a:xfrm>
          <a:prstGeom prst="mathEqual">
            <a:avLst>
              <a:gd name="adj1" fmla="val 13813"/>
              <a:gd name="adj2" fmla="val 14745"/>
            </a:avLst>
          </a:prstGeom>
          <a:solidFill>
            <a:srgbClr val="99FF66"/>
          </a:solidFill>
          <a:ln w="9525">
            <a:noFill/>
            <a:round/>
            <a:headEnd/>
            <a:tailEnd/>
          </a:ln>
        </p:spPr>
        <p:txBody>
          <a:bodyPr wrap="none" anchor="ctr"/>
          <a:lstStyle/>
          <a:p>
            <a:pPr algn="ctr"/>
            <a:endParaRPr lang="ja-JP" altLang="en-US">
              <a:solidFill>
                <a:schemeClr val="tx1"/>
              </a:solidFill>
              <a:latin typeface="Arial" charset="0"/>
              <a:ea typeface="ＭＳ Ｐゴシック" charset="-128"/>
            </a:endParaRPr>
          </a:p>
        </p:txBody>
      </p:sp>
    </p:spTree>
    <p:extLst>
      <p:ext uri="{BB962C8B-B14F-4D97-AF65-F5344CB8AC3E}">
        <p14:creationId xmlns:p14="http://schemas.microsoft.com/office/powerpoint/2010/main" val="158797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6"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4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outHorizontal)">
                                      <p:cBhvr>
                                        <p:cTn id="21" dur="500"/>
                                        <p:tgtEl>
                                          <p:spTgt spid="10"/>
                                        </p:tgtEl>
                                      </p:cBhvr>
                                    </p:animEffect>
                                  </p:childTnLst>
                                </p:cTn>
                              </p:par>
                            </p:childTnLst>
                          </p:cTn>
                        </p:par>
                        <p:par>
                          <p:cTn id="22" fill="hold">
                            <p:stCondLst>
                              <p:cond delay="500"/>
                            </p:stCondLst>
                            <p:childTnLst>
                              <p:par>
                                <p:cTn id="23" presetID="12" presetClass="entr" presetSubtype="4" fill="hold" grpId="1"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p:tgtEl>
                                          <p:spTgt spid="14"/>
                                        </p:tgtEl>
                                        <p:attrNameLst>
                                          <p:attrName>ppt_y</p:attrName>
                                        </p:attrNameLst>
                                      </p:cBhvr>
                                      <p:tavLst>
                                        <p:tav tm="0">
                                          <p:val>
                                            <p:strVal val="#ppt_y+#ppt_h*1.125000"/>
                                          </p:val>
                                        </p:tav>
                                        <p:tav tm="100000">
                                          <p:val>
                                            <p:strVal val="#ppt_y"/>
                                          </p:val>
                                        </p:tav>
                                      </p:tavLst>
                                    </p:anim>
                                    <p:animEffect transition="in" filter="wipe(up)">
                                      <p:cBhvr>
                                        <p:cTn id="26" dur="500"/>
                                        <p:tgtEl>
                                          <p:spTgt spid="14"/>
                                        </p:tgtEl>
                                      </p:cBhvr>
                                    </p:animEffect>
                                  </p:childTnLst>
                                </p:cTn>
                              </p:par>
                              <p:par>
                                <p:cTn id="27" presetID="12" presetClass="entr" presetSubtype="1" fill="hold" grpId="1"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p:tgtEl>
                                          <p:spTgt spid="15"/>
                                        </p:tgtEl>
                                        <p:attrNameLst>
                                          <p:attrName>ppt_y</p:attrName>
                                        </p:attrNameLst>
                                      </p:cBhvr>
                                      <p:tavLst>
                                        <p:tav tm="0">
                                          <p:val>
                                            <p:strVal val="#ppt_y-#ppt_h*1.125000"/>
                                          </p:val>
                                        </p:tav>
                                        <p:tav tm="100000">
                                          <p:val>
                                            <p:strVal val="#ppt_y"/>
                                          </p:val>
                                        </p:tav>
                                      </p:tavLst>
                                    </p:anim>
                                    <p:animEffect transition="in" filter="wipe(down)">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1000"/>
                                        <p:tgtEl>
                                          <p:spTgt spid="10"/>
                                        </p:tgtEl>
                                      </p:cBhvr>
                                    </p:animEffect>
                                    <p:set>
                                      <p:cBhvr>
                                        <p:cTn id="35" dur="1" fill="hold">
                                          <p:stCondLst>
                                            <p:cond delay="999"/>
                                          </p:stCondLst>
                                        </p:cTn>
                                        <p:tgtEl>
                                          <p:spTgt spid="10"/>
                                        </p:tgtEl>
                                        <p:attrNameLst>
                                          <p:attrName>style.visibility</p:attrName>
                                        </p:attrNameLst>
                                      </p:cBhvr>
                                      <p:to>
                                        <p:strVal val="hidden"/>
                                      </p:to>
                                    </p:set>
                                  </p:childTnLst>
                                </p:cTn>
                              </p:par>
                              <p:par>
                                <p:cTn id="36" presetID="35" presetClass="path" presetSubtype="0" accel="50000" decel="50000" fill="hold" grpId="0" nodeType="withEffect">
                                  <p:stCondLst>
                                    <p:cond delay="0"/>
                                  </p:stCondLst>
                                  <p:childTnLst>
                                    <p:animMotion origin="layout" path="M 0.17136 -3.33333E-6 L -3.61111E-6 -3.33333E-6 " pathEditMode="relative" rAng="0" ptsTypes="AA">
                                      <p:cBhvr>
                                        <p:cTn id="37" dur="500" spd="-100000" fill="hold"/>
                                        <p:tgtEl>
                                          <p:spTgt spid="14"/>
                                        </p:tgtEl>
                                        <p:attrNameLst>
                                          <p:attrName>ppt_x</p:attrName>
                                          <p:attrName>ppt_y</p:attrName>
                                        </p:attrNameLst>
                                      </p:cBhvr>
                                      <p:rCtr x="-86" y="0"/>
                                    </p:animMotion>
                                  </p:childTnLst>
                                </p:cTn>
                              </p:par>
                              <p:par>
                                <p:cTn id="38" presetID="35" presetClass="path" presetSubtype="0" accel="50000" decel="50000" fill="hold" grpId="0" nodeType="withEffect">
                                  <p:stCondLst>
                                    <p:cond delay="0"/>
                                  </p:stCondLst>
                                  <p:childTnLst>
                                    <p:animMotion origin="layout" path="M 0.17136 -7.40741E-7 L -1.11111E-6 -7.40741E-7 " pathEditMode="relative" rAng="0" ptsTypes="AA">
                                      <p:cBhvr>
                                        <p:cTn id="39" dur="500" spd="-100000" fill="hold"/>
                                        <p:tgtEl>
                                          <p:spTgt spid="15"/>
                                        </p:tgtEl>
                                        <p:attrNameLst>
                                          <p:attrName>ppt_x</p:attrName>
                                          <p:attrName>ppt_y</p:attrName>
                                        </p:attrNameLst>
                                      </p:cBhvr>
                                      <p:rCtr x="-86" y="0"/>
                                    </p:animMotion>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750"/>
                                        <p:tgtEl>
                                          <p:spTgt spid="19"/>
                                        </p:tgtEl>
                                      </p:cBhvr>
                                    </p:animEffect>
                                    <p:anim calcmode="lin" valueType="num">
                                      <p:cBhvr>
                                        <p:cTn id="45" dur="750" fill="hold"/>
                                        <p:tgtEl>
                                          <p:spTgt spid="19"/>
                                        </p:tgtEl>
                                        <p:attrNameLst>
                                          <p:attrName>ppt_x</p:attrName>
                                        </p:attrNameLst>
                                      </p:cBhvr>
                                      <p:tavLst>
                                        <p:tav tm="0">
                                          <p:val>
                                            <p:strVal val="#ppt_x"/>
                                          </p:val>
                                        </p:tav>
                                        <p:tav tm="100000">
                                          <p:val>
                                            <p:strVal val="#ppt_x"/>
                                          </p:val>
                                        </p:tav>
                                      </p:tavLst>
                                    </p:anim>
                                    <p:anim calcmode="lin" valueType="num">
                                      <p:cBhvr>
                                        <p:cTn id="46" dur="750" fill="hold"/>
                                        <p:tgtEl>
                                          <p:spTgt spid="19"/>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750"/>
                                        <p:tgtEl>
                                          <p:spTgt spid="4"/>
                                        </p:tgtEl>
                                      </p:cBhvr>
                                    </p:animEffect>
                                    <p:anim calcmode="lin" valueType="num">
                                      <p:cBhvr>
                                        <p:cTn id="50" dur="750" fill="hold"/>
                                        <p:tgtEl>
                                          <p:spTgt spid="4"/>
                                        </p:tgtEl>
                                        <p:attrNameLst>
                                          <p:attrName>ppt_x</p:attrName>
                                        </p:attrNameLst>
                                      </p:cBhvr>
                                      <p:tavLst>
                                        <p:tav tm="0">
                                          <p:val>
                                            <p:strVal val="#ppt_x"/>
                                          </p:val>
                                        </p:tav>
                                        <p:tav tm="100000">
                                          <p:val>
                                            <p:strVal val="#ppt_x"/>
                                          </p:val>
                                        </p:tav>
                                      </p:tavLst>
                                    </p:anim>
                                    <p:anim calcmode="lin" valueType="num">
                                      <p:cBhvr>
                                        <p:cTn id="51" dur="75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3" grpId="0" animBg="1"/>
      <p:bldP spid="14" grpId="0" animBg="1"/>
      <p:bldP spid="14" grpId="1" animBg="1"/>
      <p:bldP spid="15" grpId="0" animBg="1"/>
      <p:bldP spid="15" grpId="1" animBg="1"/>
      <p:bldP spid="18"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神</a:t>
            </a:r>
            <a:r>
              <a:rPr lang="ja-JP" altLang="en-US" dirty="0" smtClean="0"/>
              <a:t>を中心として完成した被造世界</a:t>
            </a:r>
            <a:endParaRPr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pic>
        <p:nvPicPr>
          <p:cNvPr id="4" name="Picture 4" descr="C:\Users\kane\AppData\Local\Microsoft\Windows\Temporary Internet Files\Content.IE5\H17L0QHY\MP900444591[1].jpg"/>
          <p:cNvPicPr>
            <a:picLocks noChangeAspect="1" noChangeArrowheads="1"/>
          </p:cNvPicPr>
          <p:nvPr/>
        </p:nvPicPr>
        <p:blipFill>
          <a:blip r:embed="rId2" cstate="print"/>
          <a:srcRect/>
          <a:stretch>
            <a:fillRect/>
          </a:stretch>
        </p:blipFill>
        <p:spPr bwMode="auto">
          <a:xfrm>
            <a:off x="3683892" y="4055049"/>
            <a:ext cx="1639614" cy="1091146"/>
          </a:xfrm>
          <a:prstGeom prst="rect">
            <a:avLst/>
          </a:prstGeom>
          <a:noFill/>
        </p:spPr>
      </p:pic>
      <p:grpSp>
        <p:nvGrpSpPr>
          <p:cNvPr id="19" name="グループ化 40"/>
          <p:cNvGrpSpPr/>
          <p:nvPr/>
        </p:nvGrpSpPr>
        <p:grpSpPr>
          <a:xfrm>
            <a:off x="4062600" y="2194344"/>
            <a:ext cx="882198" cy="878008"/>
            <a:chOff x="6062888" y="5600754"/>
            <a:chExt cx="882198" cy="878008"/>
          </a:xfrm>
        </p:grpSpPr>
        <p:grpSp>
          <p:nvGrpSpPr>
            <p:cNvPr id="20" name="Group 9"/>
            <p:cNvGrpSpPr>
              <a:grpSpLocks/>
            </p:cNvGrpSpPr>
            <p:nvPr/>
          </p:nvGrpSpPr>
          <p:grpSpPr bwMode="auto">
            <a:xfrm rot="5400000">
              <a:off x="6064983" y="5598659"/>
              <a:ext cx="878008" cy="882198"/>
              <a:chOff x="1383" y="1434"/>
              <a:chExt cx="2017" cy="2022"/>
            </a:xfrm>
          </p:grpSpPr>
          <p:pic>
            <p:nvPicPr>
              <p:cNvPr id="22" name="Picture 7" descr="主"/>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23" name="Picture 8" descr="対"/>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21"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17" name="Text Box 29"/>
          <p:cNvSpPr txBox="1">
            <a:spLocks noChangeArrowheads="1"/>
          </p:cNvSpPr>
          <p:nvPr/>
        </p:nvSpPr>
        <p:spPr bwMode="auto">
          <a:xfrm>
            <a:off x="5749200" y="2441624"/>
            <a:ext cx="649288" cy="369332"/>
          </a:xfrm>
          <a:prstGeom prst="rect">
            <a:avLst/>
          </a:prstGeom>
          <a:solidFill>
            <a:schemeClr val="bg2"/>
          </a:solidFill>
          <a:ln w="9525">
            <a:noFill/>
            <a:miter lim="800000"/>
            <a:headEnd/>
            <a:tailEnd/>
          </a:ln>
        </p:spPr>
        <p:txBody>
          <a:bodyPr>
            <a:spAutoFit/>
          </a:bodyPr>
          <a:lstStyle/>
          <a:p>
            <a:pPr>
              <a:spcBef>
                <a:spcPct val="50000"/>
              </a:spcBef>
            </a:pPr>
            <a:r>
              <a:rPr lang="ja-JP" altLang="en-US" dirty="0" smtClean="0"/>
              <a:t>性相</a:t>
            </a:r>
            <a:endParaRPr lang="ja-JP" altLang="en-US" dirty="0"/>
          </a:p>
        </p:txBody>
      </p:sp>
      <p:sp>
        <p:nvSpPr>
          <p:cNvPr id="26" name="Text Box 30"/>
          <p:cNvSpPr txBox="1">
            <a:spLocks noChangeArrowheads="1"/>
          </p:cNvSpPr>
          <p:nvPr/>
        </p:nvSpPr>
        <p:spPr bwMode="auto">
          <a:xfrm>
            <a:off x="5749200" y="4416044"/>
            <a:ext cx="649288" cy="369332"/>
          </a:xfrm>
          <a:prstGeom prst="rect">
            <a:avLst/>
          </a:prstGeom>
          <a:solidFill>
            <a:schemeClr val="accent1"/>
          </a:solidFill>
          <a:ln w="9525">
            <a:noFill/>
            <a:miter lim="800000"/>
            <a:headEnd/>
            <a:tailEnd/>
          </a:ln>
        </p:spPr>
        <p:txBody>
          <a:bodyPr>
            <a:spAutoFit/>
          </a:bodyPr>
          <a:lstStyle/>
          <a:p>
            <a:pPr>
              <a:spcBef>
                <a:spcPct val="50000"/>
              </a:spcBef>
            </a:pPr>
            <a:r>
              <a:rPr lang="ja-JP" altLang="en-US" dirty="0">
                <a:solidFill>
                  <a:schemeClr val="bg1"/>
                </a:solidFill>
              </a:rPr>
              <a:t>形状</a:t>
            </a:r>
          </a:p>
        </p:txBody>
      </p:sp>
      <p:sp>
        <p:nvSpPr>
          <p:cNvPr id="28" name="Line 21"/>
          <p:cNvSpPr>
            <a:spLocks noChangeShapeType="1"/>
          </p:cNvSpPr>
          <p:nvPr/>
        </p:nvSpPr>
        <p:spPr bwMode="auto">
          <a:xfrm flipV="1">
            <a:off x="2956119" y="3028131"/>
            <a:ext cx="719137" cy="576262"/>
          </a:xfrm>
          <a:prstGeom prst="line">
            <a:avLst/>
          </a:prstGeom>
          <a:noFill/>
          <a:ln w="9525">
            <a:solidFill>
              <a:schemeClr val="tx1"/>
            </a:solidFill>
            <a:round/>
            <a:headEnd/>
            <a:tailEnd type="triangle" w="med" len="med"/>
          </a:ln>
        </p:spPr>
        <p:txBody>
          <a:bodyPr/>
          <a:lstStyle/>
          <a:p>
            <a:endParaRPr lang="ja-JP" altLang="en-US"/>
          </a:p>
        </p:txBody>
      </p:sp>
      <p:sp>
        <p:nvSpPr>
          <p:cNvPr id="29" name="Line 22"/>
          <p:cNvSpPr>
            <a:spLocks noChangeShapeType="1"/>
          </p:cNvSpPr>
          <p:nvPr/>
        </p:nvSpPr>
        <p:spPr bwMode="auto">
          <a:xfrm>
            <a:off x="2956119" y="3604393"/>
            <a:ext cx="719137" cy="576263"/>
          </a:xfrm>
          <a:prstGeom prst="line">
            <a:avLst/>
          </a:prstGeom>
          <a:noFill/>
          <a:ln w="9525">
            <a:solidFill>
              <a:schemeClr val="tx1"/>
            </a:solidFill>
            <a:round/>
            <a:headEnd/>
            <a:tailEnd type="triangle" w="med" len="med"/>
          </a:ln>
        </p:spPr>
        <p:txBody>
          <a:bodyPr/>
          <a:lstStyle/>
          <a:p>
            <a:endParaRPr lang="ja-JP" altLang="en-US"/>
          </a:p>
        </p:txBody>
      </p:sp>
      <p:sp>
        <p:nvSpPr>
          <p:cNvPr id="27" name="Oval 16"/>
          <p:cNvSpPr>
            <a:spLocks noChangeArrowheads="1"/>
          </p:cNvSpPr>
          <p:nvPr/>
        </p:nvSpPr>
        <p:spPr bwMode="auto">
          <a:xfrm>
            <a:off x="641322" y="3251228"/>
            <a:ext cx="2784265" cy="720000"/>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lIns="0" tIns="0" rIns="0" bIns="0" anchor="ctr"/>
          <a:lstStyle/>
          <a:p>
            <a:pPr algn="ctr">
              <a:spcBef>
                <a:spcPct val="50000"/>
              </a:spcBef>
            </a:pPr>
            <a:r>
              <a:rPr lang="ja-JP" altLang="en-US" dirty="0"/>
              <a:t>神の</a:t>
            </a:r>
            <a:r>
              <a:rPr lang="ja-JP" altLang="en-US" dirty="0" smtClean="0"/>
              <a:t>創</a:t>
            </a:r>
            <a:r>
              <a:rPr lang="ja-JP" altLang="en-US" dirty="0"/>
              <a:t>造目</a:t>
            </a:r>
            <a:r>
              <a:rPr lang="ja-JP" altLang="en-US" dirty="0" smtClean="0"/>
              <a:t>的どおり</a:t>
            </a:r>
            <a:r>
              <a:rPr lang="en-US" altLang="ja-JP" dirty="0" smtClean="0"/>
              <a:t/>
            </a:r>
            <a:br>
              <a:rPr lang="en-US" altLang="ja-JP" dirty="0" smtClean="0"/>
            </a:br>
            <a:r>
              <a:rPr lang="ja-JP" altLang="en-US" dirty="0" smtClean="0"/>
              <a:t>動</a:t>
            </a:r>
            <a:r>
              <a:rPr lang="ja-JP" altLang="en-US" dirty="0"/>
              <a:t>じ静ずる有機体</a:t>
            </a:r>
          </a:p>
        </p:txBody>
      </p:sp>
      <p:pic>
        <p:nvPicPr>
          <p:cNvPr id="30" name="Picture 3" descr="C:\Users\kane\AppData\Local\Microsoft\Windows\Temporary Internet Files\Content.IE5\H17L0QHY\MC900412040[1].wmf"/>
          <p:cNvPicPr>
            <a:picLocks noChangeAspect="1" noChangeArrowheads="1"/>
          </p:cNvPicPr>
          <p:nvPr/>
        </p:nvPicPr>
        <p:blipFill>
          <a:blip r:embed="rId5" cstate="print"/>
          <a:srcRect/>
          <a:stretch>
            <a:fillRect/>
          </a:stretch>
        </p:blipFill>
        <p:spPr bwMode="auto">
          <a:xfrm>
            <a:off x="3756554" y="4014437"/>
            <a:ext cx="1510746" cy="1156680"/>
          </a:xfrm>
          <a:prstGeom prst="rect">
            <a:avLst/>
          </a:prstGeom>
          <a:noFill/>
        </p:spPr>
      </p:pic>
      <p:sp>
        <p:nvSpPr>
          <p:cNvPr id="31" name="テキスト ボックス 27"/>
          <p:cNvSpPr txBox="1"/>
          <p:nvPr/>
        </p:nvSpPr>
        <p:spPr>
          <a:xfrm>
            <a:off x="895116" y="4408111"/>
            <a:ext cx="3358055" cy="369332"/>
          </a:xfrm>
          <a:prstGeom prst="rect">
            <a:avLst/>
          </a:prstGeom>
          <a:noFill/>
        </p:spPr>
        <p:txBody>
          <a:bodyPr wrap="square" rtlCol="0">
            <a:spAutoFit/>
          </a:bodyPr>
          <a:lstStyle/>
          <a:p>
            <a:r>
              <a:rPr lang="ja-JP" altLang="en-US" dirty="0"/>
              <a:t>人間</a:t>
            </a:r>
            <a:r>
              <a:rPr lang="ja-JP" altLang="en-US" dirty="0" smtClean="0"/>
              <a:t>は被造世界の中心</a:t>
            </a:r>
            <a:r>
              <a:rPr kumimoji="1" lang="ko-KR" altLang="en-US" dirty="0" smtClean="0"/>
              <a:t> </a:t>
            </a:r>
            <a:r>
              <a:rPr lang="en-US" altLang="ko-KR" dirty="0" smtClean="0">
                <a:sym typeface="Wingdings" pitchFamily="2" charset="2"/>
              </a:rPr>
              <a:t></a:t>
            </a:r>
            <a:endParaRPr kumimoji="1" lang="ja-JP" altLang="en-US" dirty="0"/>
          </a:p>
        </p:txBody>
      </p:sp>
      <p:sp>
        <p:nvSpPr>
          <p:cNvPr id="32" name="Text Box 21"/>
          <p:cNvSpPr txBox="1">
            <a:spLocks noChangeArrowheads="1"/>
          </p:cNvSpPr>
          <p:nvPr/>
        </p:nvSpPr>
        <p:spPr bwMode="auto">
          <a:xfrm>
            <a:off x="6589380" y="4421386"/>
            <a:ext cx="1995070" cy="369332"/>
          </a:xfrm>
          <a:prstGeom prst="rect">
            <a:avLst/>
          </a:prstGeom>
          <a:noFill/>
          <a:ln w="9525">
            <a:noFill/>
            <a:miter lim="800000"/>
            <a:headEnd/>
            <a:tailEnd/>
          </a:ln>
        </p:spPr>
        <p:txBody>
          <a:bodyPr wrap="square">
            <a:spAutoFit/>
          </a:bodyPr>
          <a:lstStyle/>
          <a:p>
            <a:pPr>
              <a:spcBef>
                <a:spcPct val="50000"/>
              </a:spcBef>
            </a:pPr>
            <a:r>
              <a:rPr lang="ja-JP" altLang="en-US" dirty="0"/>
              <a:t>人間</a:t>
            </a:r>
            <a:r>
              <a:rPr lang="ja-JP" altLang="en-US" dirty="0" smtClean="0"/>
              <a:t>は神の形状</a:t>
            </a:r>
            <a:endParaRPr lang="ja-JP" altLang="en-US" dirty="0"/>
          </a:p>
        </p:txBody>
      </p:sp>
      <p:sp>
        <p:nvSpPr>
          <p:cNvPr id="33" name="テキスト ボックス 30"/>
          <p:cNvSpPr txBox="1"/>
          <p:nvPr/>
        </p:nvSpPr>
        <p:spPr>
          <a:xfrm>
            <a:off x="5459681" y="4998855"/>
            <a:ext cx="3534198" cy="923330"/>
          </a:xfrm>
          <a:prstGeom prst="rect">
            <a:avLst/>
          </a:prstGeom>
          <a:noFill/>
          <a:ln w="28575">
            <a:solidFill>
              <a:srgbClr val="99FF66"/>
            </a:solidFill>
          </a:ln>
        </p:spPr>
        <p:txBody>
          <a:bodyPr wrap="square" rtlCol="0">
            <a:spAutoFit/>
          </a:bodyPr>
          <a:lstStyle/>
          <a:p>
            <a:r>
              <a:rPr lang="ja-JP" altLang="en-US" dirty="0"/>
              <a:t>神は自分のかたちに人を創造された。すなわち、神のかたちに創造し、男と女とに創造された。 </a:t>
            </a:r>
            <a:r>
              <a:rPr lang="ja-JP" altLang="en-US" dirty="0" smtClean="0"/>
              <a:t>（創</a:t>
            </a:r>
            <a:r>
              <a:rPr lang="en-US" altLang="ja-JP" dirty="0" smtClean="0"/>
              <a:t>1</a:t>
            </a:r>
            <a:r>
              <a:rPr lang="ja-JP" altLang="en-US" dirty="0" smtClean="0"/>
              <a:t>：</a:t>
            </a:r>
            <a:r>
              <a:rPr lang="en-US" altLang="ja-JP" dirty="0" smtClean="0"/>
              <a:t>27</a:t>
            </a:r>
            <a:r>
              <a:rPr lang="ja-JP" altLang="en-US" dirty="0" smtClean="0"/>
              <a:t>）</a:t>
            </a:r>
            <a:endParaRPr kumimoji="1" lang="ja-JP" altLang="en-US" dirty="0"/>
          </a:p>
        </p:txBody>
      </p:sp>
      <p:sp>
        <p:nvSpPr>
          <p:cNvPr id="34" name="Text Box 57"/>
          <p:cNvSpPr txBox="1">
            <a:spLocks noChangeArrowheads="1"/>
          </p:cNvSpPr>
          <p:nvPr/>
        </p:nvSpPr>
        <p:spPr bwMode="auto">
          <a:xfrm>
            <a:off x="5459681" y="2900866"/>
            <a:ext cx="3320855" cy="923330"/>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神は</a:t>
            </a:r>
            <a:r>
              <a:rPr lang="ja-JP" altLang="en-US" b="1" dirty="0" smtClean="0">
                <a:solidFill>
                  <a:srgbClr val="FF0000"/>
                </a:solidFill>
              </a:rPr>
              <a:t>性相的</a:t>
            </a:r>
            <a:r>
              <a:rPr lang="ja-JP" altLang="en-US" b="1" dirty="0">
                <a:solidFill>
                  <a:srgbClr val="FF0000"/>
                </a:solidFill>
              </a:rPr>
              <a:t>な</a:t>
            </a:r>
            <a:r>
              <a:rPr lang="ja-JP" altLang="en-US" b="1" dirty="0" smtClean="0">
                <a:solidFill>
                  <a:srgbClr val="FF0000"/>
                </a:solidFill>
              </a:rPr>
              <a:t>男性格主体</a:t>
            </a:r>
            <a:r>
              <a:rPr lang="ja-JP" altLang="en-US" dirty="0" smtClean="0"/>
              <a:t>としておられるため、その対象としての形状的な被造世界を創造</a:t>
            </a:r>
            <a:endParaRPr lang="ja-JP" altLang="en-US" dirty="0"/>
          </a:p>
        </p:txBody>
      </p:sp>
    </p:spTree>
    <p:extLst>
      <p:ext uri="{BB962C8B-B14F-4D97-AF65-F5344CB8AC3E}">
        <p14:creationId xmlns:p14="http://schemas.microsoft.com/office/powerpoint/2010/main" val="14501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withEffect">
                                  <p:stCondLst>
                                    <p:cond delay="0"/>
                                  </p:stCondLst>
                                  <p:childTnLst>
                                    <p:animMotion origin="layout" path="M 0.26996 3.32254E-6 L 4.16667E-6 3.32254E-6 " pathEditMode="relative" rAng="0" ptsTypes="AA">
                                      <p:cBhvr>
                                        <p:cTn id="6" dur="500" fill="hold"/>
                                        <p:tgtEl>
                                          <p:spTgt spid="27"/>
                                        </p:tgtEl>
                                        <p:attrNameLst>
                                          <p:attrName>ppt_x</p:attrName>
                                          <p:attrName>ppt_y</p:attrName>
                                        </p:attrNameLst>
                                      </p:cBhvr>
                                      <p:rCtr x="-13507" y="0"/>
                                    </p:animMotion>
                                  </p:childTnLst>
                                </p:cTn>
                              </p:par>
                            </p:childTnLst>
                          </p:cTn>
                        </p:par>
                        <p:par>
                          <p:cTn id="7" fill="hold">
                            <p:stCondLst>
                              <p:cond delay="500"/>
                            </p:stCondLst>
                            <p:childTnLst>
                              <p:par>
                                <p:cTn id="8" presetID="22" presetClass="entr" presetSubtype="4" fill="hold" grpId="0" nodeType="after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4.72222E-6 -2.76596E-6 L -4.72222E-6 0.12882 " pathEditMode="relative" rAng="0" ptsTypes="AA">
                                      <p:cBhvr>
                                        <p:cTn id="17" dur="500" fill="hold"/>
                                        <p:tgtEl>
                                          <p:spTgt spid="4"/>
                                        </p:tgtEl>
                                        <p:attrNameLst>
                                          <p:attrName>ppt_x</p:attrName>
                                          <p:attrName>ppt_y</p:attrName>
                                        </p:attrNameLst>
                                      </p:cBhvr>
                                      <p:rCtr x="0" y="6429"/>
                                    </p:animMotion>
                                  </p:childTnLst>
                                </p:cTn>
                              </p:par>
                            </p:childTnLst>
                          </p:cTn>
                        </p:par>
                        <p:par>
                          <p:cTn id="18" fill="hold">
                            <p:stCondLst>
                              <p:cond delay="500"/>
                            </p:stCondLst>
                            <p:childTnLst>
                              <p:par>
                                <p:cTn id="19" presetID="53" presetClass="entr" presetSubtype="0"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animEffect transition="in" filter="fade">
                                      <p:cBhvr>
                                        <p:cTn id="23" dur="500"/>
                                        <p:tgtEl>
                                          <p:spTgt spid="30"/>
                                        </p:tgtEl>
                                      </p:cBhvr>
                                    </p:animEffect>
                                  </p:childTnLst>
                                </p:cTn>
                              </p:par>
                            </p:childTnLst>
                          </p:cTn>
                        </p:par>
                        <p:par>
                          <p:cTn id="24" fill="hold">
                            <p:stCondLst>
                              <p:cond delay="1000"/>
                            </p:stCondLst>
                            <p:childTnLst>
                              <p:par>
                                <p:cTn id="25" presetID="18" presetClass="entr" presetSubtype="6"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strips(downRight)">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strips(downRight)">
                                      <p:cBhvr>
                                        <p:cTn id="32" dur="500"/>
                                        <p:tgtEl>
                                          <p:spTgt spid="32"/>
                                        </p:tgtEl>
                                      </p:cBhvr>
                                    </p:animEffect>
                                  </p:childTnLst>
                                </p:cTn>
                              </p:par>
                            </p:childTnLst>
                          </p:cTn>
                        </p:par>
                        <p:par>
                          <p:cTn id="33" fill="hold">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up)">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checkerboard(across)">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27" grpId="0" animBg="1"/>
      <p:bldP spid="31" grpId="0"/>
      <p:bldP spid="32" grpId="0"/>
      <p:bldP spid="33" grpId="0" animBg="1"/>
      <p:bldP spid="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神の神性</a:t>
            </a:r>
            <a:endParaRPr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24" name="Text Box 118"/>
          <p:cNvSpPr txBox="1">
            <a:spLocks noChangeArrowheads="1"/>
          </p:cNvSpPr>
          <p:nvPr/>
        </p:nvSpPr>
        <p:spPr bwMode="auto">
          <a:xfrm>
            <a:off x="2553407" y="2085403"/>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25" name="Text Box 119"/>
          <p:cNvSpPr txBox="1">
            <a:spLocks noChangeArrowheads="1"/>
          </p:cNvSpPr>
          <p:nvPr/>
        </p:nvSpPr>
        <p:spPr bwMode="auto">
          <a:xfrm>
            <a:off x="2553407" y="2452116"/>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sp>
        <p:nvSpPr>
          <p:cNvPr id="35" name="Text Box 120"/>
          <p:cNvSpPr txBox="1">
            <a:spLocks noChangeArrowheads="1"/>
          </p:cNvSpPr>
          <p:nvPr/>
        </p:nvSpPr>
        <p:spPr bwMode="auto">
          <a:xfrm>
            <a:off x="2553407" y="3749473"/>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36" name="Text Box 121"/>
          <p:cNvSpPr txBox="1">
            <a:spLocks noChangeArrowheads="1"/>
          </p:cNvSpPr>
          <p:nvPr/>
        </p:nvSpPr>
        <p:spPr bwMode="auto">
          <a:xfrm>
            <a:off x="2553407" y="4116185"/>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grpSp>
        <p:nvGrpSpPr>
          <p:cNvPr id="37" name="グループ化 40"/>
          <p:cNvGrpSpPr/>
          <p:nvPr/>
        </p:nvGrpSpPr>
        <p:grpSpPr>
          <a:xfrm>
            <a:off x="1412859" y="2842927"/>
            <a:ext cx="882198" cy="878008"/>
            <a:chOff x="6062888" y="5600754"/>
            <a:chExt cx="882198" cy="878008"/>
          </a:xfrm>
        </p:grpSpPr>
        <p:grpSp>
          <p:nvGrpSpPr>
            <p:cNvPr id="38" name="Group 9"/>
            <p:cNvGrpSpPr>
              <a:grpSpLocks/>
            </p:cNvGrpSpPr>
            <p:nvPr/>
          </p:nvGrpSpPr>
          <p:grpSpPr bwMode="auto">
            <a:xfrm rot="5400000">
              <a:off x="6064983" y="5598659"/>
              <a:ext cx="878008" cy="882198"/>
              <a:chOff x="1383" y="1434"/>
              <a:chExt cx="2017" cy="2022"/>
            </a:xfrm>
          </p:grpSpPr>
          <p:pic>
            <p:nvPicPr>
              <p:cNvPr id="40"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41"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39"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42" name="타원 41"/>
          <p:cNvSpPr/>
          <p:nvPr/>
        </p:nvSpPr>
        <p:spPr>
          <a:xfrm>
            <a:off x="1319449" y="2212668"/>
            <a:ext cx="1069018" cy="491747"/>
          </a:xfrm>
          <a:prstGeom prst="ellipse">
            <a:avLst/>
          </a:prstGeom>
          <a:solidFill>
            <a:schemeClr val="bg2"/>
          </a:solidFill>
          <a:ln w="9525">
            <a:noFill/>
            <a:miter lim="800000"/>
            <a:headEnd/>
            <a:tailEnd/>
          </a:ln>
        </p:spPr>
        <p:txBody>
          <a:bodyPr wrap="square" lIns="0" tIns="36000" rIns="0" bIns="36000">
            <a:spAutoFit/>
          </a:bodyPr>
          <a:lstStyle/>
          <a:p>
            <a:pPr algn="ctr">
              <a:spcBef>
                <a:spcPct val="50000"/>
              </a:spcBef>
            </a:pPr>
            <a:r>
              <a:rPr lang="ja-JP" altLang="en-US" dirty="0" smtClean="0"/>
              <a:t>本性相</a:t>
            </a:r>
            <a:endParaRPr lang="ja-JP" altLang="en-US" dirty="0">
              <a:solidFill>
                <a:schemeClr val="tx1"/>
              </a:solidFill>
              <a:latin typeface="Arial" charset="0"/>
              <a:ea typeface="ＭＳ Ｐゴシック" charset="-128"/>
            </a:endParaRPr>
          </a:p>
        </p:txBody>
      </p:sp>
      <p:sp>
        <p:nvSpPr>
          <p:cNvPr id="43" name="타원 42"/>
          <p:cNvSpPr/>
          <p:nvPr/>
        </p:nvSpPr>
        <p:spPr>
          <a:xfrm>
            <a:off x="1319449" y="3872031"/>
            <a:ext cx="1069018" cy="491747"/>
          </a:xfrm>
          <a:prstGeom prst="ellipse">
            <a:avLst/>
          </a:prstGeom>
          <a:solidFill>
            <a:schemeClr val="accent1"/>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本形状</a:t>
            </a:r>
            <a:endParaRPr lang="ja-JP" altLang="en-US" dirty="0">
              <a:solidFill>
                <a:schemeClr val="bg1"/>
              </a:solidFill>
            </a:endParaRPr>
          </a:p>
        </p:txBody>
      </p:sp>
      <p:grpSp>
        <p:nvGrpSpPr>
          <p:cNvPr id="44" name="Group 114"/>
          <p:cNvGrpSpPr>
            <a:grpSpLocks/>
          </p:cNvGrpSpPr>
          <p:nvPr/>
        </p:nvGrpSpPr>
        <p:grpSpPr bwMode="auto">
          <a:xfrm>
            <a:off x="2266070" y="2236216"/>
            <a:ext cx="358775" cy="431800"/>
            <a:chOff x="2336" y="1570"/>
            <a:chExt cx="226" cy="272"/>
          </a:xfrm>
        </p:grpSpPr>
        <p:sp>
          <p:nvSpPr>
            <p:cNvPr id="45" name="Line 112"/>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46" name="Line 113"/>
            <p:cNvSpPr>
              <a:spLocks noChangeShapeType="1"/>
            </p:cNvSpPr>
            <p:nvPr/>
          </p:nvSpPr>
          <p:spPr bwMode="auto">
            <a:xfrm flipH="1" flipV="1">
              <a:off x="2336" y="1706"/>
              <a:ext cx="226" cy="136"/>
            </a:xfrm>
            <a:prstGeom prst="line">
              <a:avLst/>
            </a:prstGeom>
            <a:noFill/>
            <a:ln w="28575">
              <a:solidFill>
                <a:srgbClr val="0066FF"/>
              </a:solidFill>
              <a:round/>
              <a:headEnd/>
              <a:tailEnd/>
            </a:ln>
          </p:spPr>
          <p:txBody>
            <a:bodyPr/>
            <a:lstStyle/>
            <a:p>
              <a:endParaRPr lang="ja-JP" altLang="en-US"/>
            </a:p>
          </p:txBody>
        </p:sp>
      </p:grpSp>
      <p:grpSp>
        <p:nvGrpSpPr>
          <p:cNvPr id="47" name="Group 115"/>
          <p:cNvGrpSpPr>
            <a:grpSpLocks/>
          </p:cNvGrpSpPr>
          <p:nvPr/>
        </p:nvGrpSpPr>
        <p:grpSpPr bwMode="auto">
          <a:xfrm>
            <a:off x="2266070" y="3906635"/>
            <a:ext cx="358775" cy="431800"/>
            <a:chOff x="2336" y="1570"/>
            <a:chExt cx="226" cy="272"/>
          </a:xfrm>
        </p:grpSpPr>
        <p:sp>
          <p:nvSpPr>
            <p:cNvPr id="48" name="Line 116"/>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49" name="Line 117"/>
            <p:cNvSpPr>
              <a:spLocks noChangeShapeType="1"/>
            </p:cNvSpPr>
            <p:nvPr/>
          </p:nvSpPr>
          <p:spPr bwMode="auto">
            <a:xfrm flipH="1" flipV="1">
              <a:off x="2336" y="1706"/>
              <a:ext cx="226" cy="136"/>
            </a:xfrm>
            <a:prstGeom prst="line">
              <a:avLst/>
            </a:prstGeom>
            <a:noFill/>
            <a:ln w="28575">
              <a:solidFill>
                <a:srgbClr val="0000FF"/>
              </a:solidFill>
              <a:round/>
              <a:headEnd/>
              <a:tailEnd/>
            </a:ln>
          </p:spPr>
          <p:txBody>
            <a:bodyPr/>
            <a:lstStyle/>
            <a:p>
              <a:endParaRPr lang="ja-JP" altLang="en-US"/>
            </a:p>
          </p:txBody>
        </p:sp>
      </p:grpSp>
      <p:sp>
        <p:nvSpPr>
          <p:cNvPr id="50" name="Text Box 23"/>
          <p:cNvSpPr txBox="1">
            <a:spLocks noChangeArrowheads="1"/>
          </p:cNvSpPr>
          <p:nvPr/>
        </p:nvSpPr>
        <p:spPr bwMode="auto">
          <a:xfrm>
            <a:off x="4135768" y="2268759"/>
            <a:ext cx="4284900" cy="369332"/>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本性相と本形状の二性性相の中和的主体</a:t>
            </a:r>
            <a:endParaRPr lang="ja-JP" altLang="en-US" dirty="0"/>
          </a:p>
        </p:txBody>
      </p:sp>
      <p:sp>
        <p:nvSpPr>
          <p:cNvPr id="51" name="Text Box 24"/>
          <p:cNvSpPr txBox="1">
            <a:spLocks noChangeArrowheads="1"/>
          </p:cNvSpPr>
          <p:nvPr/>
        </p:nvSpPr>
        <p:spPr bwMode="auto">
          <a:xfrm>
            <a:off x="4135768" y="2962294"/>
            <a:ext cx="4284900" cy="646331"/>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本性相的男性と本形状的女性の二性性相の中和的主体</a:t>
            </a:r>
            <a:endParaRPr lang="ja-JP" altLang="en-US" dirty="0"/>
          </a:p>
        </p:txBody>
      </p:sp>
      <p:sp>
        <p:nvSpPr>
          <p:cNvPr id="52" name="Text Box 65"/>
          <p:cNvSpPr txBox="1">
            <a:spLocks noChangeArrowheads="1"/>
          </p:cNvSpPr>
          <p:nvPr/>
        </p:nvSpPr>
        <p:spPr bwMode="auto">
          <a:xfrm>
            <a:off x="4135768" y="3932829"/>
            <a:ext cx="4284901" cy="369332"/>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被造世界に対しては性相的な男性格主体</a:t>
            </a:r>
            <a:endParaRPr lang="ja-JP" altLang="en-US" dirty="0"/>
          </a:p>
        </p:txBody>
      </p:sp>
      <p:pic>
        <p:nvPicPr>
          <p:cNvPr id="53" name="Picture 4" descr="C:\Users\kane\AppData\Local\Microsoft\Windows\Temporary Internet Files\Content.IE5\H17L0QHY\MP900444591[1].jpg"/>
          <p:cNvPicPr>
            <a:picLocks noChangeAspect="1" noChangeArrowheads="1"/>
          </p:cNvPicPr>
          <p:nvPr/>
        </p:nvPicPr>
        <p:blipFill>
          <a:blip r:embed="rId4" cstate="print"/>
          <a:srcRect/>
          <a:stretch>
            <a:fillRect/>
          </a:stretch>
        </p:blipFill>
        <p:spPr bwMode="auto">
          <a:xfrm>
            <a:off x="1034151" y="5157459"/>
            <a:ext cx="1639614" cy="1091146"/>
          </a:xfrm>
          <a:prstGeom prst="rect">
            <a:avLst/>
          </a:prstGeom>
          <a:noFill/>
        </p:spPr>
      </p:pic>
      <p:sp>
        <p:nvSpPr>
          <p:cNvPr id="54" name="AutoShape 41"/>
          <p:cNvSpPr>
            <a:spLocks noChangeArrowheads="1"/>
          </p:cNvSpPr>
          <p:nvPr/>
        </p:nvSpPr>
        <p:spPr bwMode="auto">
          <a:xfrm>
            <a:off x="1403496" y="4394576"/>
            <a:ext cx="900924" cy="828525"/>
          </a:xfrm>
          <a:prstGeom prst="upDownArrow">
            <a:avLst>
              <a:gd name="adj1" fmla="val 48721"/>
              <a:gd name="adj2" fmla="val 26338"/>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p>
        </p:txBody>
      </p:sp>
    </p:spTree>
    <p:extLst>
      <p:ext uri="{BB962C8B-B14F-4D97-AF65-F5344CB8AC3E}">
        <p14:creationId xmlns:p14="http://schemas.microsoft.com/office/powerpoint/2010/main" val="231916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anim calcmode="lin" valueType="num">
                                      <p:cBhvr>
                                        <p:cTn id="8" dur="500" fill="hold"/>
                                        <p:tgtEl>
                                          <p:spTgt spid="42"/>
                                        </p:tgtEl>
                                        <p:attrNameLst>
                                          <p:attrName>ppt_x</p:attrName>
                                        </p:attrNameLst>
                                      </p:cBhvr>
                                      <p:tavLst>
                                        <p:tav tm="0">
                                          <p:val>
                                            <p:strVal val="#ppt_x"/>
                                          </p:val>
                                        </p:tav>
                                        <p:tav tm="100000">
                                          <p:val>
                                            <p:strVal val="#ppt_x"/>
                                          </p:val>
                                        </p:tav>
                                      </p:tavLst>
                                    </p:anim>
                                    <p:anim calcmode="lin" valueType="num">
                                      <p:cBhvr>
                                        <p:cTn id="9" dur="500" fill="hold"/>
                                        <p:tgtEl>
                                          <p:spTgt spid="4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anim calcmode="lin" valueType="num">
                                      <p:cBhvr>
                                        <p:cTn id="13" dur="500" fill="hold"/>
                                        <p:tgtEl>
                                          <p:spTgt spid="43"/>
                                        </p:tgtEl>
                                        <p:attrNameLst>
                                          <p:attrName>ppt_x</p:attrName>
                                        </p:attrNameLst>
                                      </p:cBhvr>
                                      <p:tavLst>
                                        <p:tav tm="0">
                                          <p:val>
                                            <p:strVal val="#ppt_x"/>
                                          </p:val>
                                        </p:tav>
                                        <p:tav tm="100000">
                                          <p:val>
                                            <p:strVal val="#ppt_x"/>
                                          </p:val>
                                        </p:tav>
                                      </p:tavLst>
                                    </p:anim>
                                    <p:anim calcmode="lin" valueType="num">
                                      <p:cBhvr>
                                        <p:cTn id="14" dur="500" fill="hold"/>
                                        <p:tgtEl>
                                          <p:spTgt spid="43"/>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5" presetClass="entr" presetSubtype="10"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checkerboard(across)">
                                      <p:cBhvr>
                                        <p:cTn id="18" dur="500"/>
                                        <p:tgtEl>
                                          <p:spTgt spid="5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left)">
                                      <p:cBhvr>
                                        <p:cTn id="23" dur="500"/>
                                        <p:tgtEl>
                                          <p:spTgt spid="44"/>
                                        </p:tgtEl>
                                      </p:cBhvr>
                                    </p:animEffect>
                                  </p:childTnLst>
                                </p:cTn>
                              </p:par>
                            </p:childTnLst>
                          </p:cTn>
                        </p:par>
                        <p:par>
                          <p:cTn id="24" fill="hold">
                            <p:stCondLst>
                              <p:cond delay="500"/>
                            </p:stCondLst>
                            <p:childTnLst>
                              <p:par>
                                <p:cTn id="25" presetID="18" presetClass="entr" presetSubtype="6"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Right)">
                                      <p:cBhvr>
                                        <p:cTn id="27" dur="500"/>
                                        <p:tgtEl>
                                          <p:spTgt spid="24"/>
                                        </p:tgtEl>
                                      </p:cBhvr>
                                    </p:animEffect>
                                  </p:childTnLst>
                                </p:cTn>
                              </p:par>
                              <p:par>
                                <p:cTn id="28" presetID="18" presetClass="entr" presetSubtype="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strips(downRight)">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left)">
                                      <p:cBhvr>
                                        <p:cTn id="35" dur="500"/>
                                        <p:tgtEl>
                                          <p:spTgt spid="47"/>
                                        </p:tgtEl>
                                      </p:cBhvr>
                                    </p:animEffect>
                                  </p:childTnLst>
                                </p:cTn>
                              </p:par>
                            </p:childTnLst>
                          </p:cTn>
                        </p:par>
                        <p:par>
                          <p:cTn id="36" fill="hold">
                            <p:stCondLst>
                              <p:cond delay="500"/>
                            </p:stCondLst>
                            <p:childTnLst>
                              <p:par>
                                <p:cTn id="37" presetID="18" presetClass="entr" presetSubtype="6"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strips(downRight)">
                                      <p:cBhvr>
                                        <p:cTn id="39" dur="500"/>
                                        <p:tgtEl>
                                          <p:spTgt spid="35"/>
                                        </p:tgtEl>
                                      </p:cBhvr>
                                    </p:animEffect>
                                  </p:childTnLst>
                                </p:cTn>
                              </p:par>
                              <p:par>
                                <p:cTn id="40" presetID="18" presetClass="entr" presetSubtype="6"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strips(downRight)">
                                      <p:cBhvr>
                                        <p:cTn id="42" dur="500"/>
                                        <p:tgtEl>
                                          <p:spTgt spid="36"/>
                                        </p:tgtEl>
                                      </p:cBhvr>
                                    </p:animEffect>
                                  </p:childTnLst>
                                </p:cTn>
                              </p:par>
                            </p:childTnLst>
                          </p:cTn>
                        </p:par>
                        <p:par>
                          <p:cTn id="43" fill="hold">
                            <p:stCondLst>
                              <p:cond delay="1000"/>
                            </p:stCondLst>
                            <p:childTnLst>
                              <p:par>
                                <p:cTn id="44" presetID="5" presetClass="entr" presetSubtype="10" fill="hold" grpId="0" nodeType="afterEffect">
                                  <p:stCondLst>
                                    <p:cond delay="0"/>
                                  </p:stCondLst>
                                  <p:childTnLst>
                                    <p:set>
                                      <p:cBhvr>
                                        <p:cTn id="45" dur="1" fill="hold">
                                          <p:stCondLst>
                                            <p:cond delay="0"/>
                                          </p:stCondLst>
                                        </p:cTn>
                                        <p:tgtEl>
                                          <p:spTgt spid="51"/>
                                        </p:tgtEl>
                                        <p:attrNameLst>
                                          <p:attrName>style.visibility</p:attrName>
                                        </p:attrNameLst>
                                      </p:cBhvr>
                                      <p:to>
                                        <p:strVal val="visible"/>
                                      </p:to>
                                    </p:set>
                                    <p:animEffect transition="in" filter="checkerboard(across)">
                                      <p:cBhvr>
                                        <p:cTn id="46" dur="500"/>
                                        <p:tgtEl>
                                          <p:spTgt spid="5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3"/>
                                        </p:tgtEl>
                                        <p:attrNameLst>
                                          <p:attrName>style.visibility</p:attrName>
                                        </p:attrNameLst>
                                      </p:cBhvr>
                                      <p:to>
                                        <p:strVal val="visible"/>
                                      </p:to>
                                    </p:set>
                                    <p:animEffect transition="in" filter="fade">
                                      <p:cBhvr>
                                        <p:cTn id="51" dur="500"/>
                                        <p:tgtEl>
                                          <p:spTgt spid="53"/>
                                        </p:tgtEl>
                                      </p:cBhvr>
                                    </p:animEffect>
                                  </p:childTnLst>
                                </p:cTn>
                              </p:par>
                              <p:par>
                                <p:cTn id="52" presetID="16" presetClass="entr" presetSubtype="42" fill="hold" grpId="0" nodeType="with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barn(outHorizontal)">
                                      <p:cBhvr>
                                        <p:cTn id="54" dur="500"/>
                                        <p:tgtEl>
                                          <p:spTgt spid="54"/>
                                        </p:tgtEl>
                                      </p:cBhvr>
                                    </p:animEffect>
                                  </p:childTnLst>
                                </p:cTn>
                              </p:par>
                            </p:childTnLst>
                          </p:cTn>
                        </p:par>
                        <p:par>
                          <p:cTn id="55" fill="hold">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52"/>
                                        </p:tgtEl>
                                        <p:attrNameLst>
                                          <p:attrName>style.visibility</p:attrName>
                                        </p:attrNameLst>
                                      </p:cBhvr>
                                      <p:to>
                                        <p:strVal val="visible"/>
                                      </p:to>
                                    </p:set>
                                    <p:animEffect transition="in" filter="checkerboard(across)">
                                      <p:cBhvr>
                                        <p:cTn id="5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5" grpId="0"/>
      <p:bldP spid="36" grpId="0"/>
      <p:bldP spid="42" grpId="0" animBg="1"/>
      <p:bldP spid="43" grpId="0" animBg="1"/>
      <p:bldP spid="50" grpId="0" animBg="1"/>
      <p:bldP spid="51" grpId="0" animBg="1"/>
      <p:bldP spid="52"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kumimoji="1" lang="ja-JP" altLang="en-US" dirty="0" smtClean="0"/>
              <a:t>無形にいます神の神性を、いかにして知るか？</a:t>
            </a:r>
            <a:endParaRPr kumimoji="1"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4" name="Oval 4"/>
          <p:cNvSpPr>
            <a:spLocks noChangeArrowheads="1"/>
          </p:cNvSpPr>
          <p:nvPr/>
        </p:nvSpPr>
        <p:spPr bwMode="auto">
          <a:xfrm>
            <a:off x="1586937" y="4292600"/>
            <a:ext cx="2305050" cy="792163"/>
          </a:xfrm>
          <a:prstGeom prst="ellipse">
            <a:avLst/>
          </a:prstGeom>
          <a:solidFill>
            <a:schemeClr val="accent1"/>
          </a:solidFill>
          <a:ln w="9525">
            <a:solidFill>
              <a:schemeClr val="tx1"/>
            </a:solidFill>
            <a:round/>
            <a:headEnd/>
            <a:tailEnd/>
          </a:ln>
        </p:spPr>
        <p:txBody>
          <a:bodyPr wrap="none" anchor="ctr"/>
          <a:lstStyle/>
          <a:p>
            <a:pPr algn="ctr"/>
            <a:r>
              <a:rPr lang="ja-JP" altLang="en-US" b="1" dirty="0">
                <a:solidFill>
                  <a:schemeClr val="bg1"/>
                </a:solidFill>
              </a:rPr>
              <a:t>被</a:t>
            </a:r>
            <a:r>
              <a:rPr lang="ja-JP" altLang="en-US" b="1" dirty="0" smtClean="0">
                <a:solidFill>
                  <a:schemeClr val="bg1"/>
                </a:solidFill>
              </a:rPr>
              <a:t>造</a:t>
            </a:r>
            <a:r>
              <a:rPr lang="ja-JP" altLang="en-US" b="1" dirty="0">
                <a:solidFill>
                  <a:schemeClr val="bg1"/>
                </a:solidFill>
              </a:rPr>
              <a:t>世界</a:t>
            </a:r>
          </a:p>
        </p:txBody>
      </p:sp>
      <p:grpSp>
        <p:nvGrpSpPr>
          <p:cNvPr id="5" name="Group 42"/>
          <p:cNvGrpSpPr>
            <a:grpSpLocks/>
          </p:cNvGrpSpPr>
          <p:nvPr/>
        </p:nvGrpSpPr>
        <p:grpSpPr bwMode="auto">
          <a:xfrm>
            <a:off x="1299599" y="2097088"/>
            <a:ext cx="769938" cy="431800"/>
            <a:chOff x="3016" y="1321"/>
            <a:chExt cx="485" cy="272"/>
          </a:xfrm>
        </p:grpSpPr>
        <p:sp>
          <p:nvSpPr>
            <p:cNvPr id="6" name="Oval 17"/>
            <p:cNvSpPr>
              <a:spLocks noChangeArrowheads="1"/>
            </p:cNvSpPr>
            <p:nvPr/>
          </p:nvSpPr>
          <p:spPr bwMode="auto">
            <a:xfrm>
              <a:off x="3016" y="1321"/>
              <a:ext cx="485" cy="272"/>
            </a:xfrm>
            <a:prstGeom prst="ellipse">
              <a:avLst/>
            </a:prstGeom>
            <a:noFill/>
            <a:ln w="9525">
              <a:solidFill>
                <a:srgbClr val="FF0000"/>
              </a:solidFill>
              <a:prstDash val="sysDot"/>
              <a:round/>
              <a:headEnd/>
              <a:tailEnd/>
            </a:ln>
          </p:spPr>
          <p:txBody>
            <a:bodyPr wrap="none" anchor="ctr"/>
            <a:lstStyle/>
            <a:p>
              <a:pPr algn="ctr"/>
              <a:endParaRPr lang="ja-JP" altLang="ja-JP">
                <a:solidFill>
                  <a:srgbClr val="FF0000"/>
                </a:solidFill>
              </a:endParaRPr>
            </a:p>
          </p:txBody>
        </p:sp>
        <p:sp>
          <p:nvSpPr>
            <p:cNvPr id="7" name="Text Box 15"/>
            <p:cNvSpPr txBox="1">
              <a:spLocks noChangeArrowheads="1"/>
            </p:cNvSpPr>
            <p:nvPr/>
          </p:nvSpPr>
          <p:spPr bwMode="auto">
            <a:xfrm>
              <a:off x="3055" y="1342"/>
              <a:ext cx="408" cy="233"/>
            </a:xfrm>
            <a:prstGeom prst="rect">
              <a:avLst/>
            </a:prstGeom>
            <a:noFill/>
            <a:ln w="9525">
              <a:noFill/>
              <a:miter lim="800000"/>
              <a:headEnd/>
              <a:tailEnd/>
            </a:ln>
          </p:spPr>
          <p:txBody>
            <a:bodyPr>
              <a:spAutoFit/>
            </a:bodyPr>
            <a:lstStyle/>
            <a:p>
              <a:pPr>
                <a:spcBef>
                  <a:spcPct val="50000"/>
                </a:spcBef>
              </a:pPr>
              <a:r>
                <a:rPr lang="ja-JP" altLang="en-US" dirty="0" smtClean="0">
                  <a:solidFill>
                    <a:srgbClr val="FF0000"/>
                  </a:solidFill>
                </a:rPr>
                <a:t>神性</a:t>
              </a:r>
              <a:endParaRPr lang="ja-JP" altLang="en-US" dirty="0">
                <a:solidFill>
                  <a:srgbClr val="FF0000"/>
                </a:solidFill>
              </a:endParaRPr>
            </a:p>
          </p:txBody>
        </p:sp>
      </p:grpSp>
      <p:sp>
        <p:nvSpPr>
          <p:cNvPr id="8" name="Oval 11"/>
          <p:cNvSpPr>
            <a:spLocks noChangeArrowheads="1"/>
          </p:cNvSpPr>
          <p:nvPr/>
        </p:nvSpPr>
        <p:spPr bwMode="auto">
          <a:xfrm>
            <a:off x="2126687" y="1989138"/>
            <a:ext cx="1223962" cy="647700"/>
          </a:xfrm>
          <a:prstGeom prst="ellipse">
            <a:avLst/>
          </a:prstGeom>
          <a:solidFill>
            <a:schemeClr val="accent1"/>
          </a:solidFill>
          <a:ln w="9525" algn="ctr">
            <a:solidFill>
              <a:schemeClr val="tx1"/>
            </a:solidFill>
            <a:round/>
            <a:headEnd/>
            <a:tailEnd/>
          </a:ln>
        </p:spPr>
        <p:txBody>
          <a:bodyPr wrap="none" anchor="ctr"/>
          <a:lstStyle/>
          <a:p>
            <a:pPr algn="ctr"/>
            <a:r>
              <a:rPr lang="ja-JP" altLang="en-US" b="1" dirty="0" smtClean="0">
                <a:solidFill>
                  <a:schemeClr val="bg1"/>
                </a:solidFill>
              </a:rPr>
              <a:t>神</a:t>
            </a:r>
            <a:endParaRPr lang="ja-JP" altLang="en-US" b="1" dirty="0">
              <a:solidFill>
                <a:schemeClr val="bg1"/>
              </a:solidFill>
            </a:endParaRPr>
          </a:p>
        </p:txBody>
      </p:sp>
      <p:sp>
        <p:nvSpPr>
          <p:cNvPr id="9" name="Text Box 38"/>
          <p:cNvSpPr txBox="1">
            <a:spLocks noChangeArrowheads="1"/>
          </p:cNvSpPr>
          <p:nvPr/>
        </p:nvSpPr>
        <p:spPr bwMode="auto">
          <a:xfrm>
            <a:off x="3095865" y="3141553"/>
            <a:ext cx="1208121" cy="646331"/>
          </a:xfrm>
          <a:prstGeom prst="rect">
            <a:avLst/>
          </a:prstGeom>
          <a:noFill/>
          <a:ln w="9525">
            <a:solidFill>
              <a:schemeClr val="hlink"/>
            </a:solidFill>
            <a:miter lim="800000"/>
            <a:headEnd/>
            <a:tailEnd/>
          </a:ln>
        </p:spPr>
        <p:txBody>
          <a:bodyPr wrap="square">
            <a:spAutoFit/>
          </a:bodyPr>
          <a:lstStyle/>
          <a:p>
            <a:pPr>
              <a:spcBef>
                <a:spcPct val="50000"/>
              </a:spcBef>
            </a:pPr>
            <a:r>
              <a:rPr lang="ja-JP" altLang="en-US" dirty="0">
                <a:solidFill>
                  <a:srgbClr val="FF0000"/>
                </a:solidFill>
              </a:rPr>
              <a:t>知ること</a:t>
            </a:r>
            <a:r>
              <a:rPr lang="ja-JP" altLang="en-US" dirty="0" smtClean="0">
                <a:solidFill>
                  <a:srgbClr val="FF0000"/>
                </a:solidFill>
              </a:rPr>
              <a:t>ができる！</a:t>
            </a:r>
            <a:endParaRPr lang="ja-JP" altLang="en-US" dirty="0">
              <a:solidFill>
                <a:srgbClr val="FF0000"/>
              </a:solidFill>
            </a:endParaRPr>
          </a:p>
        </p:txBody>
      </p:sp>
      <p:pic>
        <p:nvPicPr>
          <p:cNvPr id="10" name="図 27" descr="観察.bmp"/>
          <p:cNvPicPr>
            <a:picLocks noChangeAspect="1"/>
          </p:cNvPicPr>
          <p:nvPr/>
        </p:nvPicPr>
        <p:blipFill>
          <a:blip r:embed="rId2" cstate="print"/>
          <a:stretch>
            <a:fillRect/>
          </a:stretch>
        </p:blipFill>
        <p:spPr>
          <a:xfrm>
            <a:off x="3950774" y="4277838"/>
            <a:ext cx="1028700" cy="1104900"/>
          </a:xfrm>
          <a:prstGeom prst="rect">
            <a:avLst/>
          </a:prstGeom>
        </p:spPr>
      </p:pic>
      <p:sp>
        <p:nvSpPr>
          <p:cNvPr id="11" name="上矢印 28"/>
          <p:cNvSpPr/>
          <p:nvPr/>
        </p:nvSpPr>
        <p:spPr>
          <a:xfrm>
            <a:off x="2493818" y="2719447"/>
            <a:ext cx="484632" cy="1508167"/>
          </a:xfrm>
          <a:prstGeom prst="upArrow">
            <a:avLst/>
          </a:prstGeom>
          <a:solidFill>
            <a:schemeClr val="hlink"/>
          </a:solidFill>
          <a:ln w="9525">
            <a:solidFill>
              <a:schemeClr val="tx1"/>
            </a:solidFill>
            <a:prstDash val="dash"/>
            <a:miter lim="800000"/>
            <a:headEnd/>
            <a:tailEnd/>
          </a:ln>
        </p:spPr>
        <p:txBody>
          <a:bodyPr wrap="none" anchor="ctr"/>
          <a:lstStyle/>
          <a:p>
            <a:endParaRPr lang="ja-JP" altLang="en-US">
              <a:solidFill>
                <a:schemeClr val="tx1"/>
              </a:solidFill>
              <a:latin typeface="Arial" charset="0"/>
              <a:ea typeface="ＭＳ Ｐゴシック" charset="-128"/>
            </a:endParaRPr>
          </a:p>
        </p:txBody>
      </p:sp>
      <p:sp>
        <p:nvSpPr>
          <p:cNvPr id="12" name="テキスト ボックス 29"/>
          <p:cNvSpPr txBox="1"/>
          <p:nvPr/>
        </p:nvSpPr>
        <p:spPr>
          <a:xfrm>
            <a:off x="5361711" y="3962408"/>
            <a:ext cx="3214254" cy="2031325"/>
          </a:xfrm>
          <a:prstGeom prst="rect">
            <a:avLst/>
          </a:prstGeom>
          <a:noFill/>
          <a:ln w="19050">
            <a:solidFill>
              <a:srgbClr val="0000FF"/>
            </a:solidFill>
          </a:ln>
        </p:spPr>
        <p:txBody>
          <a:bodyPr wrap="square" rtlCol="0">
            <a:spAutoFit/>
          </a:bodyPr>
          <a:lstStyle/>
          <a:p>
            <a:r>
              <a:rPr lang="ja-JP" altLang="en-US" dirty="0"/>
              <a:t>ロマ</a:t>
            </a:r>
            <a:r>
              <a:rPr kumimoji="1" lang="en-US" altLang="ja-JP" dirty="0" smtClean="0"/>
              <a:t>1/20</a:t>
            </a:r>
          </a:p>
          <a:p>
            <a:r>
              <a:rPr lang="ja-JP" altLang="en-US" dirty="0" smtClean="0"/>
              <a:t>「</a:t>
            </a:r>
            <a:r>
              <a:rPr lang="ja-JP" altLang="en-US" dirty="0"/>
              <a:t>神の見えない性質、すなわち、神の永遠の力と神性とは、天地創造このかた、被造物において知られていて、明らかに認められるからである。したがって、彼らには弁解の余地がない。 </a:t>
            </a:r>
            <a:r>
              <a:rPr lang="ja-JP" altLang="en-US" dirty="0" smtClean="0"/>
              <a:t>」</a:t>
            </a:r>
            <a:endParaRPr kumimoji="1" lang="ja-JP" altLang="en-US" dirty="0"/>
          </a:p>
        </p:txBody>
      </p:sp>
    </p:spTree>
    <p:extLst>
      <p:ext uri="{BB962C8B-B14F-4D97-AF65-F5344CB8AC3E}">
        <p14:creationId xmlns:p14="http://schemas.microsoft.com/office/powerpoint/2010/main" val="33456515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Righ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lide(fromBottom)">
                                      <p:cBhvr>
                                        <p:cTn id="16" dur="500"/>
                                        <p:tgtEl>
                                          <p:spTgt spid="4"/>
                                        </p:tgtEl>
                                      </p:cBhvr>
                                    </p:animEffect>
                                  </p:childTnLst>
                                </p:cTn>
                              </p:par>
                            </p:childTnLst>
                          </p:cTn>
                        </p:par>
                        <p:par>
                          <p:cTn id="17" fill="hold">
                            <p:stCondLst>
                              <p:cond delay="500"/>
                            </p:stCondLst>
                            <p:childTnLst>
                              <p:par>
                                <p:cTn id="18" presetID="53"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slide(fromBottom)">
                                      <p:cBhvr>
                                        <p:cTn id="27" dur="500"/>
                                        <p:tgtEl>
                                          <p:spTgt spid="11"/>
                                        </p:tgtEl>
                                      </p:cBhvr>
                                    </p:animEffect>
                                  </p:childTnLst>
                                </p:cTn>
                              </p:par>
                            </p:childTnLst>
                          </p:cTn>
                        </p:par>
                        <p:par>
                          <p:cTn id="28" fill="hold">
                            <p:stCondLst>
                              <p:cond delay="500"/>
                            </p:stCondLst>
                            <p:childTnLst>
                              <p:par>
                                <p:cTn id="29" presetID="8" presetClass="emph" presetSubtype="0" fill="hold" nodeType="afterEffect">
                                  <p:stCondLst>
                                    <p:cond delay="0"/>
                                  </p:stCondLst>
                                  <p:childTnLst>
                                    <p:animRot by="21600000">
                                      <p:cBhvr>
                                        <p:cTn id="30" dur="500" fill="hold"/>
                                        <p:tgtEl>
                                          <p:spTgt spid="5"/>
                                        </p:tgtEl>
                                        <p:attrNameLst>
                                          <p:attrName>r</p:attrName>
                                        </p:attrNameLst>
                                      </p:cBhvr>
                                    </p:animRot>
                                  </p:childTnLst>
                                </p:cTn>
                              </p:par>
                            </p:childTnLst>
                          </p:cTn>
                        </p:par>
                        <p:par>
                          <p:cTn id="31" fill="hold">
                            <p:stCondLst>
                              <p:cond delay="1000"/>
                            </p:stCondLst>
                            <p:childTnLst>
                              <p:par>
                                <p:cTn id="32" presetID="22" presetClass="entr" presetSubtype="1"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up)">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9" grpId="0" animBg="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ja-JP" altLang="en-US" dirty="0"/>
              <a:t>実践</a:t>
            </a:r>
            <a:r>
              <a:rPr lang="ja-JP" altLang="en-US" dirty="0" smtClean="0"/>
              <a:t>編</a:t>
            </a:r>
            <a:endParaRPr kumimoji="1" lang="ja-JP" altLang="en-US" dirty="0"/>
          </a:p>
        </p:txBody>
      </p:sp>
      <p:sp>
        <p:nvSpPr>
          <p:cNvPr id="5" name="텍스트 개체 틀 4"/>
          <p:cNvSpPr>
            <a:spLocks noGrp="1"/>
          </p:cNvSpPr>
          <p:nvPr>
            <p:ph type="body" idx="1"/>
          </p:nvPr>
        </p:nvSpPr>
        <p:spPr/>
        <p:txBody>
          <a:bodyPr/>
          <a:lstStyle/>
          <a:p>
            <a:r>
              <a:rPr kumimoji="1" lang="ja-JP" altLang="en-US" dirty="0" smtClean="0"/>
              <a:t>「神の二性性相」（原則）</a:t>
            </a:r>
            <a:r>
              <a:rPr kumimoji="1" lang="en-US" altLang="ja-JP" dirty="0" smtClean="0"/>
              <a:t/>
            </a:r>
            <a:br>
              <a:rPr kumimoji="1" lang="en-US" altLang="ja-JP" dirty="0" smtClean="0"/>
            </a:br>
            <a:r>
              <a:rPr kumimoji="1" lang="ja-JP" altLang="en-US" dirty="0" smtClean="0"/>
              <a:t>に基づいた生活（価値観）</a:t>
            </a:r>
            <a:endParaRPr kumimoji="1" lang="ja-JP" altLang="en-US" dirty="0"/>
          </a:p>
        </p:txBody>
      </p:sp>
    </p:spTree>
    <p:extLst>
      <p:ext uri="{BB962C8B-B14F-4D97-AF65-F5344CB8AC3E}">
        <p14:creationId xmlns:p14="http://schemas.microsoft.com/office/powerpoint/2010/main" val="3166616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神の神性</a:t>
            </a:r>
            <a:endParaRPr lang="ja-JP" altLang="en-US" dirty="0"/>
          </a:p>
        </p:txBody>
      </p:sp>
      <p:sp>
        <p:nvSpPr>
          <p:cNvPr id="3" name="제목 2"/>
          <p:cNvSpPr>
            <a:spLocks noGrp="1"/>
          </p:cNvSpPr>
          <p:nvPr>
            <p:ph type="title"/>
          </p:nvPr>
        </p:nvSpPr>
        <p:spPr/>
        <p:txBody>
          <a:bodyPr/>
          <a:lstStyle/>
          <a:p>
            <a:r>
              <a:rPr lang="ja-JP" altLang="en-US" dirty="0"/>
              <a:t>第一原</a:t>
            </a:r>
            <a:r>
              <a:rPr lang="ja-JP" altLang="en-US" dirty="0" smtClean="0"/>
              <a:t>因としての神</a:t>
            </a:r>
            <a:endParaRPr kumimoji="1" lang="ja-JP" altLang="en-US" dirty="0"/>
          </a:p>
        </p:txBody>
      </p:sp>
      <p:sp>
        <p:nvSpPr>
          <p:cNvPr id="24" name="Text Box 118"/>
          <p:cNvSpPr txBox="1">
            <a:spLocks noChangeArrowheads="1"/>
          </p:cNvSpPr>
          <p:nvPr/>
        </p:nvSpPr>
        <p:spPr bwMode="auto">
          <a:xfrm>
            <a:off x="2553407" y="2085403"/>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25" name="Text Box 119"/>
          <p:cNvSpPr txBox="1">
            <a:spLocks noChangeArrowheads="1"/>
          </p:cNvSpPr>
          <p:nvPr/>
        </p:nvSpPr>
        <p:spPr bwMode="auto">
          <a:xfrm>
            <a:off x="2553407" y="2452116"/>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sp>
        <p:nvSpPr>
          <p:cNvPr id="35" name="Text Box 120"/>
          <p:cNvSpPr txBox="1">
            <a:spLocks noChangeArrowheads="1"/>
          </p:cNvSpPr>
          <p:nvPr/>
        </p:nvSpPr>
        <p:spPr bwMode="auto">
          <a:xfrm>
            <a:off x="2553407" y="3749473"/>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36" name="Text Box 121"/>
          <p:cNvSpPr txBox="1">
            <a:spLocks noChangeArrowheads="1"/>
          </p:cNvSpPr>
          <p:nvPr/>
        </p:nvSpPr>
        <p:spPr bwMode="auto">
          <a:xfrm>
            <a:off x="2553407" y="4116185"/>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grpSp>
        <p:nvGrpSpPr>
          <p:cNvPr id="37" name="グループ化 40"/>
          <p:cNvGrpSpPr/>
          <p:nvPr/>
        </p:nvGrpSpPr>
        <p:grpSpPr>
          <a:xfrm>
            <a:off x="1412859" y="2842927"/>
            <a:ext cx="882198" cy="878008"/>
            <a:chOff x="6062888" y="5600754"/>
            <a:chExt cx="882198" cy="878008"/>
          </a:xfrm>
        </p:grpSpPr>
        <p:grpSp>
          <p:nvGrpSpPr>
            <p:cNvPr id="38" name="Group 9"/>
            <p:cNvGrpSpPr>
              <a:grpSpLocks/>
            </p:cNvGrpSpPr>
            <p:nvPr/>
          </p:nvGrpSpPr>
          <p:grpSpPr bwMode="auto">
            <a:xfrm rot="5400000">
              <a:off x="6064983" y="5598659"/>
              <a:ext cx="878008" cy="882198"/>
              <a:chOff x="1383" y="1434"/>
              <a:chExt cx="2017" cy="2022"/>
            </a:xfrm>
          </p:grpSpPr>
          <p:pic>
            <p:nvPicPr>
              <p:cNvPr id="40"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41"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39"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42" name="타원 41"/>
          <p:cNvSpPr/>
          <p:nvPr/>
        </p:nvSpPr>
        <p:spPr>
          <a:xfrm>
            <a:off x="1319449" y="2212668"/>
            <a:ext cx="1069018" cy="491747"/>
          </a:xfrm>
          <a:prstGeom prst="ellipse">
            <a:avLst/>
          </a:prstGeom>
          <a:solidFill>
            <a:schemeClr val="bg2"/>
          </a:solidFill>
          <a:ln w="9525">
            <a:noFill/>
            <a:miter lim="800000"/>
            <a:headEnd/>
            <a:tailEnd/>
          </a:ln>
        </p:spPr>
        <p:txBody>
          <a:bodyPr wrap="square" lIns="0" tIns="36000" rIns="0" bIns="36000">
            <a:spAutoFit/>
          </a:bodyPr>
          <a:lstStyle/>
          <a:p>
            <a:pPr algn="ctr">
              <a:spcBef>
                <a:spcPct val="50000"/>
              </a:spcBef>
            </a:pPr>
            <a:r>
              <a:rPr lang="ja-JP" altLang="en-US" dirty="0" smtClean="0"/>
              <a:t>本性相</a:t>
            </a:r>
            <a:endParaRPr lang="ja-JP" altLang="en-US" dirty="0">
              <a:solidFill>
                <a:schemeClr val="tx1"/>
              </a:solidFill>
              <a:latin typeface="Arial" charset="0"/>
              <a:ea typeface="ＭＳ Ｐゴシック" charset="-128"/>
            </a:endParaRPr>
          </a:p>
        </p:txBody>
      </p:sp>
      <p:sp>
        <p:nvSpPr>
          <p:cNvPr id="43" name="타원 42"/>
          <p:cNvSpPr/>
          <p:nvPr/>
        </p:nvSpPr>
        <p:spPr>
          <a:xfrm>
            <a:off x="1319449" y="3872031"/>
            <a:ext cx="1069018" cy="491747"/>
          </a:xfrm>
          <a:prstGeom prst="ellipse">
            <a:avLst/>
          </a:prstGeom>
          <a:solidFill>
            <a:schemeClr val="accent1"/>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本形状</a:t>
            </a:r>
            <a:endParaRPr lang="ja-JP" altLang="en-US" dirty="0">
              <a:solidFill>
                <a:schemeClr val="bg1"/>
              </a:solidFill>
            </a:endParaRPr>
          </a:p>
        </p:txBody>
      </p:sp>
      <p:grpSp>
        <p:nvGrpSpPr>
          <p:cNvPr id="44" name="Group 114"/>
          <p:cNvGrpSpPr>
            <a:grpSpLocks/>
          </p:cNvGrpSpPr>
          <p:nvPr/>
        </p:nvGrpSpPr>
        <p:grpSpPr bwMode="auto">
          <a:xfrm>
            <a:off x="2266070" y="2236216"/>
            <a:ext cx="358775" cy="431800"/>
            <a:chOff x="2336" y="1570"/>
            <a:chExt cx="226" cy="272"/>
          </a:xfrm>
        </p:grpSpPr>
        <p:sp>
          <p:nvSpPr>
            <p:cNvPr id="45" name="Line 112"/>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46" name="Line 113"/>
            <p:cNvSpPr>
              <a:spLocks noChangeShapeType="1"/>
            </p:cNvSpPr>
            <p:nvPr/>
          </p:nvSpPr>
          <p:spPr bwMode="auto">
            <a:xfrm flipH="1" flipV="1">
              <a:off x="2336" y="1706"/>
              <a:ext cx="226" cy="136"/>
            </a:xfrm>
            <a:prstGeom prst="line">
              <a:avLst/>
            </a:prstGeom>
            <a:noFill/>
            <a:ln w="28575">
              <a:solidFill>
                <a:srgbClr val="0066FF"/>
              </a:solidFill>
              <a:round/>
              <a:headEnd/>
              <a:tailEnd/>
            </a:ln>
          </p:spPr>
          <p:txBody>
            <a:bodyPr/>
            <a:lstStyle/>
            <a:p>
              <a:endParaRPr lang="ja-JP" altLang="en-US"/>
            </a:p>
          </p:txBody>
        </p:sp>
      </p:grpSp>
      <p:grpSp>
        <p:nvGrpSpPr>
          <p:cNvPr id="47" name="Group 115"/>
          <p:cNvGrpSpPr>
            <a:grpSpLocks/>
          </p:cNvGrpSpPr>
          <p:nvPr/>
        </p:nvGrpSpPr>
        <p:grpSpPr bwMode="auto">
          <a:xfrm>
            <a:off x="2266070" y="3906635"/>
            <a:ext cx="358775" cy="431800"/>
            <a:chOff x="2336" y="1570"/>
            <a:chExt cx="226" cy="272"/>
          </a:xfrm>
        </p:grpSpPr>
        <p:sp>
          <p:nvSpPr>
            <p:cNvPr id="48" name="Line 116"/>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49" name="Line 117"/>
            <p:cNvSpPr>
              <a:spLocks noChangeShapeType="1"/>
            </p:cNvSpPr>
            <p:nvPr/>
          </p:nvSpPr>
          <p:spPr bwMode="auto">
            <a:xfrm flipH="1" flipV="1">
              <a:off x="2336" y="1706"/>
              <a:ext cx="226" cy="136"/>
            </a:xfrm>
            <a:prstGeom prst="line">
              <a:avLst/>
            </a:prstGeom>
            <a:noFill/>
            <a:ln w="28575">
              <a:solidFill>
                <a:srgbClr val="0000FF"/>
              </a:solidFill>
              <a:round/>
              <a:headEnd/>
              <a:tailEnd/>
            </a:ln>
          </p:spPr>
          <p:txBody>
            <a:bodyPr/>
            <a:lstStyle/>
            <a:p>
              <a:endParaRPr lang="ja-JP" altLang="en-US"/>
            </a:p>
          </p:txBody>
        </p:sp>
      </p:grpSp>
      <p:sp>
        <p:nvSpPr>
          <p:cNvPr id="50" name="Text Box 23"/>
          <p:cNvSpPr txBox="1">
            <a:spLocks noChangeArrowheads="1"/>
          </p:cNvSpPr>
          <p:nvPr/>
        </p:nvSpPr>
        <p:spPr bwMode="auto">
          <a:xfrm>
            <a:off x="4135768" y="2268759"/>
            <a:ext cx="4284900" cy="369332"/>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本性相と本形状の二性性相の中和的主体</a:t>
            </a:r>
            <a:endParaRPr lang="ja-JP" altLang="en-US" dirty="0"/>
          </a:p>
        </p:txBody>
      </p:sp>
      <p:sp>
        <p:nvSpPr>
          <p:cNvPr id="51" name="Text Box 24"/>
          <p:cNvSpPr txBox="1">
            <a:spLocks noChangeArrowheads="1"/>
          </p:cNvSpPr>
          <p:nvPr/>
        </p:nvSpPr>
        <p:spPr bwMode="auto">
          <a:xfrm>
            <a:off x="4135768" y="2962294"/>
            <a:ext cx="4284900" cy="646331"/>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本性相的男性と本形状的女性の二性性相の中和的主体</a:t>
            </a:r>
            <a:endParaRPr lang="ja-JP" altLang="en-US" dirty="0"/>
          </a:p>
        </p:txBody>
      </p:sp>
      <p:sp>
        <p:nvSpPr>
          <p:cNvPr id="52" name="Text Box 65"/>
          <p:cNvSpPr txBox="1">
            <a:spLocks noChangeArrowheads="1"/>
          </p:cNvSpPr>
          <p:nvPr/>
        </p:nvSpPr>
        <p:spPr bwMode="auto">
          <a:xfrm>
            <a:off x="4135768" y="3932829"/>
            <a:ext cx="4284901" cy="369332"/>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被造世界に対しては性相的な男性格主体</a:t>
            </a:r>
            <a:endParaRPr lang="ja-JP" altLang="en-US" dirty="0"/>
          </a:p>
        </p:txBody>
      </p:sp>
      <p:pic>
        <p:nvPicPr>
          <p:cNvPr id="53" name="Picture 4" descr="C:\Users\kane\AppData\Local\Microsoft\Windows\Temporary Internet Files\Content.IE5\H17L0QHY\MP900444591[1].jpg"/>
          <p:cNvPicPr>
            <a:picLocks noChangeAspect="1" noChangeArrowheads="1"/>
          </p:cNvPicPr>
          <p:nvPr/>
        </p:nvPicPr>
        <p:blipFill>
          <a:blip r:embed="rId4" cstate="print"/>
          <a:srcRect/>
          <a:stretch>
            <a:fillRect/>
          </a:stretch>
        </p:blipFill>
        <p:spPr bwMode="auto">
          <a:xfrm>
            <a:off x="1034151" y="5301178"/>
            <a:ext cx="1639614" cy="1091146"/>
          </a:xfrm>
          <a:prstGeom prst="rect">
            <a:avLst/>
          </a:prstGeom>
          <a:noFill/>
        </p:spPr>
      </p:pic>
      <p:sp>
        <p:nvSpPr>
          <p:cNvPr id="54" name="AutoShape 41"/>
          <p:cNvSpPr>
            <a:spLocks noChangeArrowheads="1"/>
          </p:cNvSpPr>
          <p:nvPr/>
        </p:nvSpPr>
        <p:spPr bwMode="auto">
          <a:xfrm>
            <a:off x="1403496" y="4418215"/>
            <a:ext cx="900924" cy="828525"/>
          </a:xfrm>
          <a:prstGeom prst="upDownArrow">
            <a:avLst>
              <a:gd name="adj1" fmla="val 48721"/>
              <a:gd name="adj2" fmla="val 26338"/>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p>
        </p:txBody>
      </p:sp>
      <p:sp>
        <p:nvSpPr>
          <p:cNvPr id="29" name="Text Box 38"/>
          <p:cNvSpPr txBox="1">
            <a:spLocks noChangeArrowheads="1"/>
          </p:cNvSpPr>
          <p:nvPr/>
        </p:nvSpPr>
        <p:spPr bwMode="auto">
          <a:xfrm>
            <a:off x="4585648" y="5097916"/>
            <a:ext cx="3835020" cy="646331"/>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a:t>あらゆ</a:t>
            </a:r>
            <a:r>
              <a:rPr lang="ja-JP" altLang="en-US" dirty="0" smtClean="0"/>
              <a:t>る存在が性相と形状による二性性相の</a:t>
            </a:r>
            <a:r>
              <a:rPr lang="ja-JP" altLang="en-US" b="1" dirty="0" smtClean="0">
                <a:solidFill>
                  <a:srgbClr val="0066FF"/>
                </a:solidFill>
              </a:rPr>
              <a:t>相対的関係</a:t>
            </a:r>
            <a:r>
              <a:rPr lang="ja-JP" altLang="en-US" dirty="0" smtClean="0"/>
              <a:t>によって存在</a:t>
            </a:r>
            <a:endParaRPr lang="ja-JP" altLang="en-US" dirty="0"/>
          </a:p>
        </p:txBody>
      </p:sp>
      <p:sp>
        <p:nvSpPr>
          <p:cNvPr id="30" name="Text Box 39"/>
          <p:cNvSpPr txBox="1">
            <a:spLocks noChangeArrowheads="1"/>
          </p:cNvSpPr>
          <p:nvPr/>
        </p:nvSpPr>
        <p:spPr bwMode="auto">
          <a:xfrm>
            <a:off x="4584833" y="5949254"/>
            <a:ext cx="3835836" cy="646331"/>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全ての存在が、陽性と陰性との二性性相による</a:t>
            </a:r>
            <a:r>
              <a:rPr lang="ja-JP" altLang="en-US" b="1" dirty="0" smtClean="0">
                <a:solidFill>
                  <a:srgbClr val="0066FF"/>
                </a:solidFill>
              </a:rPr>
              <a:t>相対的関係</a:t>
            </a:r>
            <a:r>
              <a:rPr lang="ja-JP" altLang="en-US" dirty="0" smtClean="0"/>
              <a:t>によって存在</a:t>
            </a:r>
            <a:endParaRPr lang="ja-JP" altLang="en-US" dirty="0"/>
          </a:p>
        </p:txBody>
      </p:sp>
      <p:grpSp>
        <p:nvGrpSpPr>
          <p:cNvPr id="7" name="그룹 6"/>
          <p:cNvGrpSpPr/>
          <p:nvPr/>
        </p:nvGrpSpPr>
        <p:grpSpPr>
          <a:xfrm>
            <a:off x="2806451" y="5523585"/>
            <a:ext cx="1438001" cy="646331"/>
            <a:chOff x="2888339" y="5523585"/>
            <a:chExt cx="1438001" cy="646331"/>
          </a:xfrm>
        </p:grpSpPr>
        <p:sp>
          <p:nvSpPr>
            <p:cNvPr id="26" name="Text Box 65"/>
            <p:cNvSpPr txBox="1">
              <a:spLocks noChangeArrowheads="1"/>
            </p:cNvSpPr>
            <p:nvPr/>
          </p:nvSpPr>
          <p:spPr bwMode="auto">
            <a:xfrm>
              <a:off x="2940597" y="5523585"/>
              <a:ext cx="1333484" cy="646331"/>
            </a:xfrm>
            <a:prstGeom prst="rect">
              <a:avLst/>
            </a:prstGeom>
            <a:noFill/>
            <a:ln w="9525">
              <a:noFill/>
              <a:miter lim="800000"/>
              <a:headEnd/>
              <a:tailEnd/>
            </a:ln>
          </p:spPr>
          <p:txBody>
            <a:bodyPr wrap="square">
              <a:spAutoFit/>
            </a:bodyPr>
            <a:lstStyle/>
            <a:p>
              <a:pPr algn="ctr">
                <a:spcBef>
                  <a:spcPct val="50000"/>
                </a:spcBef>
              </a:pPr>
              <a:r>
                <a:rPr lang="ja-JP" altLang="en-US" dirty="0"/>
                <a:t>形</a:t>
              </a:r>
              <a:r>
                <a:rPr lang="ja-JP" altLang="en-US" dirty="0" smtClean="0"/>
                <a:t>状的な</a:t>
              </a:r>
              <a:r>
                <a:rPr lang="en-US" altLang="ja-JP" dirty="0" smtClean="0"/>
                <a:t/>
              </a:r>
              <a:br>
                <a:rPr lang="en-US" altLang="ja-JP" dirty="0" smtClean="0"/>
              </a:br>
              <a:r>
                <a:rPr lang="ja-JP" altLang="en-US" dirty="0" smtClean="0"/>
                <a:t>女性格対象</a:t>
              </a:r>
              <a:endParaRPr lang="ja-JP" altLang="en-US" dirty="0"/>
            </a:p>
          </p:txBody>
        </p:sp>
        <p:sp>
          <p:nvSpPr>
            <p:cNvPr id="6" name="양쪽 중괄호 5"/>
            <p:cNvSpPr/>
            <p:nvPr/>
          </p:nvSpPr>
          <p:spPr>
            <a:xfrm>
              <a:off x="2888339" y="5523585"/>
              <a:ext cx="1438001" cy="646331"/>
            </a:xfrm>
            <a:prstGeom prst="bracePair">
              <a:avLst>
                <a:gd name="adj" fmla="val 1044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193523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par>
                                <p:cTn id="14" presetID="10" presetClass="entr" presetSubtype="0" fill="hold"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par>
                                <p:cTn id="23" presetID="10" presetClass="entr" presetSubtype="0" fill="hold"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fade">
                                      <p:cBhvr>
                                        <p:cTn id="34" dur="500"/>
                                        <p:tgtEl>
                                          <p:spTgt spid="5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fade">
                                      <p:cBhvr>
                                        <p:cTn id="37" dur="500"/>
                                        <p:tgtEl>
                                          <p:spTgt spid="52"/>
                                        </p:tgtEl>
                                      </p:cBhvr>
                                    </p:animEffect>
                                  </p:childTnLst>
                                </p:cTn>
                              </p:par>
                              <p:par>
                                <p:cTn id="38" presetID="10" presetClass="entr" presetSubtype="0" fill="hold"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500"/>
                                        <p:tgtEl>
                                          <p:spTgt spid="3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500"/>
                                        <p:tgtEl>
                                          <p:spTgt spid="53"/>
                                        </p:tgtEl>
                                      </p:cBhvr>
                                    </p:animEffect>
                                  </p:childTnLst>
                                </p:cTn>
                              </p:par>
                              <p:par>
                                <p:cTn id="46" presetID="16" presetClass="entr" presetSubtype="42" fill="hold" grpId="0" nodeType="withEffect">
                                  <p:stCondLst>
                                    <p:cond delay="0"/>
                                  </p:stCondLst>
                                  <p:childTnLst>
                                    <p:set>
                                      <p:cBhvr>
                                        <p:cTn id="47" dur="1" fill="hold">
                                          <p:stCondLst>
                                            <p:cond delay="0"/>
                                          </p:stCondLst>
                                        </p:cTn>
                                        <p:tgtEl>
                                          <p:spTgt spid="54"/>
                                        </p:tgtEl>
                                        <p:attrNameLst>
                                          <p:attrName>style.visibility</p:attrName>
                                        </p:attrNameLst>
                                      </p:cBhvr>
                                      <p:to>
                                        <p:strVal val="visible"/>
                                      </p:to>
                                    </p:set>
                                    <p:animEffect transition="in" filter="barn(outHorizontal)">
                                      <p:cBhvr>
                                        <p:cTn id="48" dur="250"/>
                                        <p:tgtEl>
                                          <p:spTgt spid="54"/>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8"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p:tgtEl>
                                          <p:spTgt spid="7"/>
                                        </p:tgtEl>
                                        <p:attrNameLst>
                                          <p:attrName>ppt_x</p:attrName>
                                        </p:attrNameLst>
                                      </p:cBhvr>
                                      <p:tavLst>
                                        <p:tav tm="0">
                                          <p:val>
                                            <p:strVal val="#ppt_x-#ppt_w*1.125000"/>
                                          </p:val>
                                        </p:tav>
                                        <p:tav tm="100000">
                                          <p:val>
                                            <p:strVal val="#ppt_x"/>
                                          </p:val>
                                        </p:tav>
                                      </p:tavLst>
                                    </p:anim>
                                    <p:animEffect transition="in" filter="wipe(right)">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checkerboard(across)">
                                      <p:cBhvr>
                                        <p:cTn id="59" dur="500"/>
                                        <p:tgtEl>
                                          <p:spTgt spid="29"/>
                                        </p:tgtEl>
                                      </p:cBhvr>
                                    </p:animEffect>
                                  </p:childTnLst>
                                </p:cTn>
                              </p:par>
                            </p:childTnLst>
                          </p:cTn>
                        </p:par>
                        <p:par>
                          <p:cTn id="60" fill="hold">
                            <p:stCondLst>
                              <p:cond delay="500"/>
                            </p:stCondLst>
                            <p:childTnLst>
                              <p:par>
                                <p:cTn id="61" presetID="5" presetClass="entr" presetSubtype="1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checkerboard(across)">
                                      <p:cBhvr>
                                        <p:cTn id="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5" grpId="0"/>
      <p:bldP spid="36" grpId="0"/>
      <p:bldP spid="42" grpId="0" animBg="1"/>
      <p:bldP spid="43" grpId="0" animBg="1"/>
      <p:bldP spid="50" grpId="0" animBg="1"/>
      <p:bldP spid="51" grpId="0" animBg="1"/>
      <p:bldP spid="52" grpId="0" animBg="1"/>
      <p:bldP spid="54" grpId="0" animBg="1"/>
      <p:bldP spid="29" grpId="0" animBg="1"/>
      <p:bldP spid="3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marL="624078" indent="-514350">
              <a:buFont typeface="+mj-ea"/>
              <a:buAutoNum type="circleNumDbPlain"/>
            </a:pPr>
            <a:r>
              <a:rPr lang="ja-JP" altLang="en-US" dirty="0" smtClean="0"/>
              <a:t>陽性と陰性の二性性相による</a:t>
            </a:r>
            <a:r>
              <a:rPr lang="ja-JP" altLang="en-US" dirty="0" smtClean="0">
                <a:solidFill>
                  <a:srgbClr val="0066FF"/>
                </a:solidFill>
              </a:rPr>
              <a:t>相対的関係</a:t>
            </a:r>
            <a:endParaRPr lang="ja-JP" altLang="en-US" dirty="0">
              <a:solidFill>
                <a:srgbClr val="0066FF"/>
              </a:solidFill>
            </a:endParaRPr>
          </a:p>
        </p:txBody>
      </p:sp>
      <p:sp>
        <p:nvSpPr>
          <p:cNvPr id="3" name="제목 2"/>
          <p:cNvSpPr>
            <a:spLocks noGrp="1"/>
          </p:cNvSpPr>
          <p:nvPr>
            <p:ph type="title"/>
          </p:nvPr>
        </p:nvSpPr>
        <p:spPr/>
        <p:txBody>
          <a:bodyPr>
            <a:normAutofit/>
          </a:bodyPr>
          <a:lstStyle/>
          <a:p>
            <a:r>
              <a:rPr lang="ja-JP" altLang="en-US" dirty="0"/>
              <a:t>二</a:t>
            </a:r>
            <a:r>
              <a:rPr lang="ja-JP" altLang="en-US" dirty="0" smtClean="0"/>
              <a:t>性性相の相対的関係</a:t>
            </a:r>
            <a:endParaRPr kumimoji="1" lang="ja-JP" altLang="en-US" dirty="0"/>
          </a:p>
        </p:txBody>
      </p:sp>
      <p:sp>
        <p:nvSpPr>
          <p:cNvPr id="31" name="フローチャート : 磁気ディスク 5"/>
          <p:cNvSpPr/>
          <p:nvPr/>
        </p:nvSpPr>
        <p:spPr>
          <a:xfrm>
            <a:off x="3458468" y="3208557"/>
            <a:ext cx="1346200" cy="1690984"/>
          </a:xfrm>
          <a:prstGeom prst="flowChartMagneticDisk">
            <a:avLst/>
          </a:prstGeom>
          <a:solidFill>
            <a:schemeClr val="bg1">
              <a:lumMod val="85000"/>
            </a:schemeClr>
          </a:solidFill>
          <a:ln w="6350">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2" name="Picture 3" descr="C:\Documents and Settings\kanehira\Local Settings\Temporary Internet Files\Content.IE5\TH2XMD9A\MC900412464[1].wmf"/>
          <p:cNvPicPr>
            <a:picLocks noChangeAspect="1" noChangeArrowheads="1"/>
          </p:cNvPicPr>
          <p:nvPr/>
        </p:nvPicPr>
        <p:blipFill>
          <a:blip r:embed="rId2" cstate="print"/>
          <a:srcRect/>
          <a:stretch>
            <a:fillRect/>
          </a:stretch>
        </p:blipFill>
        <p:spPr bwMode="auto">
          <a:xfrm>
            <a:off x="1537468" y="2221807"/>
            <a:ext cx="1117600" cy="1097770"/>
          </a:xfrm>
          <a:prstGeom prst="rect">
            <a:avLst/>
          </a:prstGeom>
          <a:noFill/>
        </p:spPr>
      </p:pic>
      <p:sp>
        <p:nvSpPr>
          <p:cNvPr id="33" name="テキスト ボックス 8"/>
          <p:cNvSpPr txBox="1"/>
          <p:nvPr/>
        </p:nvSpPr>
        <p:spPr>
          <a:xfrm>
            <a:off x="2484843" y="3611736"/>
            <a:ext cx="1022645" cy="369332"/>
          </a:xfrm>
          <a:prstGeom prst="rect">
            <a:avLst/>
          </a:prstGeom>
          <a:noFill/>
        </p:spPr>
        <p:txBody>
          <a:bodyPr wrap="square" rtlCol="0">
            <a:spAutoFit/>
          </a:bodyPr>
          <a:lstStyle/>
          <a:p>
            <a:r>
              <a:rPr lang="ja-JP" altLang="en-US" dirty="0"/>
              <a:t>明るい</a:t>
            </a:r>
            <a:endParaRPr kumimoji="1" lang="ja-JP" altLang="en-US" dirty="0"/>
          </a:p>
        </p:txBody>
      </p:sp>
      <p:sp>
        <p:nvSpPr>
          <p:cNvPr id="34" name="テキスト ボックス 9"/>
          <p:cNvSpPr txBox="1"/>
          <p:nvPr/>
        </p:nvSpPr>
        <p:spPr>
          <a:xfrm>
            <a:off x="5031573" y="3611736"/>
            <a:ext cx="987097" cy="369332"/>
          </a:xfrm>
          <a:prstGeom prst="rect">
            <a:avLst/>
          </a:prstGeom>
          <a:noFill/>
        </p:spPr>
        <p:txBody>
          <a:bodyPr wrap="square" rtlCol="0">
            <a:spAutoFit/>
          </a:bodyPr>
          <a:lstStyle/>
          <a:p>
            <a:r>
              <a:rPr lang="ja-JP" altLang="en-US" dirty="0"/>
              <a:t>暗い</a:t>
            </a:r>
            <a:endParaRPr kumimoji="1" lang="ja-JP" altLang="en-US" dirty="0"/>
          </a:p>
        </p:txBody>
      </p:sp>
      <p:sp>
        <p:nvSpPr>
          <p:cNvPr id="55" name="テキスト ボックス 10"/>
          <p:cNvSpPr txBox="1"/>
          <p:nvPr/>
        </p:nvSpPr>
        <p:spPr>
          <a:xfrm>
            <a:off x="2484843" y="4030836"/>
            <a:ext cx="1022645" cy="369332"/>
          </a:xfrm>
          <a:prstGeom prst="rect">
            <a:avLst/>
          </a:prstGeom>
          <a:noFill/>
        </p:spPr>
        <p:txBody>
          <a:bodyPr wrap="square" rtlCol="0">
            <a:spAutoFit/>
          </a:bodyPr>
          <a:lstStyle/>
          <a:p>
            <a:r>
              <a:rPr lang="ja-JP" altLang="en-US" dirty="0"/>
              <a:t>暖かい</a:t>
            </a:r>
            <a:endParaRPr kumimoji="1" lang="ja-JP" altLang="en-US" dirty="0"/>
          </a:p>
        </p:txBody>
      </p:sp>
      <p:sp>
        <p:nvSpPr>
          <p:cNvPr id="56" name="テキスト ボックス 11"/>
          <p:cNvSpPr txBox="1"/>
          <p:nvPr/>
        </p:nvSpPr>
        <p:spPr>
          <a:xfrm>
            <a:off x="5031573" y="4030836"/>
            <a:ext cx="1097456" cy="369332"/>
          </a:xfrm>
          <a:prstGeom prst="rect">
            <a:avLst/>
          </a:prstGeom>
          <a:noFill/>
        </p:spPr>
        <p:txBody>
          <a:bodyPr wrap="square" rtlCol="0">
            <a:spAutoFit/>
          </a:bodyPr>
          <a:lstStyle/>
          <a:p>
            <a:r>
              <a:rPr kumimoji="1" lang="ja-JP" altLang="en-US" dirty="0" smtClean="0"/>
              <a:t>涼しい</a:t>
            </a:r>
            <a:endParaRPr kumimoji="1" lang="ja-JP" altLang="en-US" dirty="0"/>
          </a:p>
        </p:txBody>
      </p:sp>
      <p:sp>
        <p:nvSpPr>
          <p:cNvPr id="57" name="テキスト ボックス 12"/>
          <p:cNvSpPr txBox="1"/>
          <p:nvPr/>
        </p:nvSpPr>
        <p:spPr>
          <a:xfrm>
            <a:off x="2639148" y="5085227"/>
            <a:ext cx="540000" cy="523220"/>
          </a:xfrm>
          <a:prstGeom prst="rect">
            <a:avLst/>
          </a:prstGeom>
          <a:noFill/>
        </p:spPr>
        <p:txBody>
          <a:bodyPr wrap="square" rtlCol="0">
            <a:spAutoFit/>
          </a:bodyPr>
          <a:lstStyle/>
          <a:p>
            <a:pPr algn="ctr"/>
            <a:r>
              <a:rPr lang="ja-JP" altLang="en-US" sz="2800" dirty="0">
                <a:solidFill>
                  <a:srgbClr val="FF0000"/>
                </a:solidFill>
              </a:rPr>
              <a:t>陽</a:t>
            </a:r>
            <a:endParaRPr kumimoji="1" lang="ja-JP" altLang="en-US" sz="2800" dirty="0">
              <a:solidFill>
                <a:srgbClr val="FF0000"/>
              </a:solidFill>
            </a:endParaRPr>
          </a:p>
        </p:txBody>
      </p:sp>
      <p:sp>
        <p:nvSpPr>
          <p:cNvPr id="58" name="テキスト ボックス 13"/>
          <p:cNvSpPr txBox="1"/>
          <p:nvPr/>
        </p:nvSpPr>
        <p:spPr>
          <a:xfrm>
            <a:off x="5083988" y="5085227"/>
            <a:ext cx="540000" cy="523220"/>
          </a:xfrm>
          <a:prstGeom prst="rect">
            <a:avLst/>
          </a:prstGeom>
          <a:noFill/>
        </p:spPr>
        <p:txBody>
          <a:bodyPr wrap="square" rtlCol="0">
            <a:spAutoFit/>
          </a:bodyPr>
          <a:lstStyle/>
          <a:p>
            <a:pPr algn="ctr"/>
            <a:r>
              <a:rPr kumimoji="1" lang="ja-JP" altLang="en-US" sz="2800" dirty="0" smtClean="0">
                <a:solidFill>
                  <a:srgbClr val="0000FF"/>
                </a:solidFill>
              </a:rPr>
              <a:t>陰</a:t>
            </a:r>
            <a:endParaRPr kumimoji="1" lang="ja-JP" altLang="en-US" sz="2800" dirty="0">
              <a:solidFill>
                <a:srgbClr val="0000FF"/>
              </a:solidFill>
            </a:endParaRPr>
          </a:p>
        </p:txBody>
      </p:sp>
      <p:sp>
        <p:nvSpPr>
          <p:cNvPr id="59" name="テキスト ボックス 14"/>
          <p:cNvSpPr txBox="1"/>
          <p:nvPr/>
        </p:nvSpPr>
        <p:spPr>
          <a:xfrm>
            <a:off x="6465443" y="4713228"/>
            <a:ext cx="1159859" cy="369332"/>
          </a:xfrm>
          <a:prstGeom prst="rect">
            <a:avLst/>
          </a:prstGeom>
          <a:noFill/>
        </p:spPr>
        <p:txBody>
          <a:bodyPr wrap="square" rtlCol="0">
            <a:spAutoFit/>
          </a:bodyPr>
          <a:lstStyle/>
          <a:p>
            <a:r>
              <a:rPr kumimoji="1" lang="ja-JP" altLang="en-US" dirty="0" smtClean="0"/>
              <a:t>１．反対</a:t>
            </a:r>
            <a:endParaRPr kumimoji="1" lang="ja-JP" altLang="en-US" dirty="0"/>
          </a:p>
        </p:txBody>
      </p:sp>
      <p:sp>
        <p:nvSpPr>
          <p:cNvPr id="60" name="テキスト ボックス 15"/>
          <p:cNvSpPr txBox="1"/>
          <p:nvPr/>
        </p:nvSpPr>
        <p:spPr>
          <a:xfrm>
            <a:off x="6465442" y="5162171"/>
            <a:ext cx="2241829" cy="369332"/>
          </a:xfrm>
          <a:prstGeom prst="rect">
            <a:avLst/>
          </a:prstGeom>
          <a:noFill/>
        </p:spPr>
        <p:txBody>
          <a:bodyPr wrap="square" rtlCol="0">
            <a:spAutoFit/>
          </a:bodyPr>
          <a:lstStyle/>
          <a:p>
            <a:r>
              <a:rPr kumimoji="1" lang="ja-JP" altLang="en-US" dirty="0" smtClean="0"/>
              <a:t>２．切り離せない</a:t>
            </a:r>
            <a:endParaRPr kumimoji="1" lang="ja-JP" altLang="en-US" dirty="0"/>
          </a:p>
        </p:txBody>
      </p:sp>
      <p:sp>
        <p:nvSpPr>
          <p:cNvPr id="65" name="テキスト ボックス 18"/>
          <p:cNvSpPr txBox="1"/>
          <p:nvPr/>
        </p:nvSpPr>
        <p:spPr>
          <a:xfrm>
            <a:off x="6465443" y="5611114"/>
            <a:ext cx="1859691" cy="369332"/>
          </a:xfrm>
          <a:prstGeom prst="rect">
            <a:avLst/>
          </a:prstGeom>
          <a:noFill/>
        </p:spPr>
        <p:txBody>
          <a:bodyPr wrap="square" rtlCol="0">
            <a:spAutoFit/>
          </a:bodyPr>
          <a:lstStyle/>
          <a:p>
            <a:r>
              <a:rPr lang="ja-JP" altLang="en-US" dirty="0" smtClean="0"/>
              <a:t>３</a:t>
            </a:r>
            <a:r>
              <a:rPr kumimoji="1" lang="ja-JP" altLang="en-US" dirty="0" smtClean="0"/>
              <a:t>．</a:t>
            </a:r>
            <a:r>
              <a:rPr lang="ja-JP" altLang="en-US" dirty="0"/>
              <a:t>二つ</a:t>
            </a:r>
            <a:r>
              <a:rPr lang="ja-JP" altLang="en-US" dirty="0" smtClean="0"/>
              <a:t>で一つ</a:t>
            </a:r>
            <a:endParaRPr kumimoji="1" lang="ja-JP" altLang="en-US" dirty="0"/>
          </a:p>
        </p:txBody>
      </p:sp>
      <p:grpSp>
        <p:nvGrpSpPr>
          <p:cNvPr id="66" name="Group 46"/>
          <p:cNvGrpSpPr>
            <a:grpSpLocks/>
          </p:cNvGrpSpPr>
          <p:nvPr/>
        </p:nvGrpSpPr>
        <p:grpSpPr bwMode="auto">
          <a:xfrm>
            <a:off x="3621518" y="5176121"/>
            <a:ext cx="1020099" cy="341433"/>
            <a:chOff x="432" y="144"/>
            <a:chExt cx="288" cy="69"/>
          </a:xfrm>
        </p:grpSpPr>
        <p:sp>
          <p:nvSpPr>
            <p:cNvPr id="67" name="Freeform 47"/>
            <p:cNvSpPr>
              <a:spLocks/>
            </p:cNvSpPr>
            <p:nvPr/>
          </p:nvSpPr>
          <p:spPr bwMode="auto">
            <a:xfrm>
              <a:off x="432" y="144"/>
              <a:ext cx="288" cy="18"/>
            </a:xfrm>
            <a:custGeom>
              <a:avLst/>
              <a:gdLst>
                <a:gd name="T0" fmla="*/ 0 w 288"/>
                <a:gd name="T1" fmla="*/ 18 h 18"/>
                <a:gd name="T2" fmla="*/ 144 w 288"/>
                <a:gd name="T3" fmla="*/ 0 h 18"/>
                <a:gd name="T4" fmla="*/ 288 w 288"/>
                <a:gd name="T5" fmla="*/ 18 h 18"/>
                <a:gd name="T6" fmla="*/ 0 60000 65536"/>
                <a:gd name="T7" fmla="*/ 0 60000 65536"/>
                <a:gd name="T8" fmla="*/ 0 60000 65536"/>
                <a:gd name="T9" fmla="*/ 0 w 288"/>
                <a:gd name="T10" fmla="*/ 0 h 18"/>
                <a:gd name="T11" fmla="*/ 288 w 288"/>
                <a:gd name="T12" fmla="*/ 18 h 18"/>
              </a:gdLst>
              <a:ahLst/>
              <a:cxnLst>
                <a:cxn ang="T6">
                  <a:pos x="T0" y="T1"/>
                </a:cxn>
                <a:cxn ang="T7">
                  <a:pos x="T2" y="T3"/>
                </a:cxn>
                <a:cxn ang="T8">
                  <a:pos x="T4" y="T5"/>
                </a:cxn>
              </a:cxnLst>
              <a:rect l="T9" t="T10" r="T11" b="T12"/>
              <a:pathLst>
                <a:path w="288" h="18">
                  <a:moveTo>
                    <a:pt x="0" y="18"/>
                  </a:moveTo>
                  <a:cubicBezTo>
                    <a:pt x="48" y="9"/>
                    <a:pt x="96" y="0"/>
                    <a:pt x="144" y="0"/>
                  </a:cubicBezTo>
                  <a:cubicBezTo>
                    <a:pt x="192" y="0"/>
                    <a:pt x="240" y="9"/>
                    <a:pt x="288" y="18"/>
                  </a:cubicBezTo>
                </a:path>
              </a:pathLst>
            </a:custGeom>
            <a:noFill/>
            <a:ln w="28575">
              <a:solidFill>
                <a:srgbClr val="FF0000"/>
              </a:solidFill>
              <a:round/>
              <a:headEnd/>
              <a:tailEnd type="arrow" w="med" len="med"/>
            </a:ln>
          </p:spPr>
          <p:txBody>
            <a:bodyPr/>
            <a:lstStyle/>
            <a:p>
              <a:endParaRPr lang="ja-JP" altLang="en-US"/>
            </a:p>
          </p:txBody>
        </p:sp>
        <p:sp>
          <p:nvSpPr>
            <p:cNvPr id="68" name="Freeform 48"/>
            <p:cNvSpPr>
              <a:spLocks/>
            </p:cNvSpPr>
            <p:nvPr/>
          </p:nvSpPr>
          <p:spPr bwMode="auto">
            <a:xfrm flipH="1" flipV="1">
              <a:off x="432" y="195"/>
              <a:ext cx="288" cy="18"/>
            </a:xfrm>
            <a:custGeom>
              <a:avLst/>
              <a:gdLst>
                <a:gd name="T0" fmla="*/ 0 w 288"/>
                <a:gd name="T1" fmla="*/ 18 h 18"/>
                <a:gd name="T2" fmla="*/ 144 w 288"/>
                <a:gd name="T3" fmla="*/ 0 h 18"/>
                <a:gd name="T4" fmla="*/ 288 w 288"/>
                <a:gd name="T5" fmla="*/ 18 h 18"/>
                <a:gd name="T6" fmla="*/ 0 60000 65536"/>
                <a:gd name="T7" fmla="*/ 0 60000 65536"/>
                <a:gd name="T8" fmla="*/ 0 60000 65536"/>
                <a:gd name="T9" fmla="*/ 0 w 288"/>
                <a:gd name="T10" fmla="*/ 0 h 18"/>
                <a:gd name="T11" fmla="*/ 288 w 288"/>
                <a:gd name="T12" fmla="*/ 18 h 18"/>
              </a:gdLst>
              <a:ahLst/>
              <a:cxnLst>
                <a:cxn ang="T6">
                  <a:pos x="T0" y="T1"/>
                </a:cxn>
                <a:cxn ang="T7">
                  <a:pos x="T2" y="T3"/>
                </a:cxn>
                <a:cxn ang="T8">
                  <a:pos x="T4" y="T5"/>
                </a:cxn>
              </a:cxnLst>
              <a:rect l="T9" t="T10" r="T11" b="T12"/>
              <a:pathLst>
                <a:path w="288" h="18">
                  <a:moveTo>
                    <a:pt x="0" y="18"/>
                  </a:moveTo>
                  <a:cubicBezTo>
                    <a:pt x="48" y="9"/>
                    <a:pt x="96" y="0"/>
                    <a:pt x="144" y="0"/>
                  </a:cubicBezTo>
                  <a:cubicBezTo>
                    <a:pt x="192" y="0"/>
                    <a:pt x="240" y="9"/>
                    <a:pt x="288" y="18"/>
                  </a:cubicBezTo>
                </a:path>
              </a:pathLst>
            </a:custGeom>
            <a:noFill/>
            <a:ln w="28575">
              <a:solidFill>
                <a:srgbClr val="0000FF"/>
              </a:solidFill>
              <a:round/>
              <a:headEnd/>
              <a:tailEnd type="arrow" w="med" len="med"/>
            </a:ln>
          </p:spPr>
          <p:txBody>
            <a:bodyPr/>
            <a:lstStyle/>
            <a:p>
              <a:endParaRPr lang="ja-JP" altLang="en-US"/>
            </a:p>
          </p:txBody>
        </p:sp>
      </p:grpSp>
      <p:sp>
        <p:nvSpPr>
          <p:cNvPr id="4" name="왼쪽 중괄호 3"/>
          <p:cNvSpPr/>
          <p:nvPr/>
        </p:nvSpPr>
        <p:spPr>
          <a:xfrm>
            <a:off x="6169973" y="4777370"/>
            <a:ext cx="336414" cy="1138934"/>
          </a:xfrm>
          <a:prstGeom prst="leftBrace">
            <a:avLst>
              <a:gd name="adj1" fmla="val 30276"/>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6613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strips(downRigh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down)">
                                      <p:cBhvr>
                                        <p:cTn id="17" dur="500"/>
                                        <p:tgtEl>
                                          <p:spTgt spid="31"/>
                                        </p:tgtEl>
                                      </p:cBhvr>
                                    </p:animEffect>
                                  </p:childTnLst>
                                </p:cTn>
                              </p:par>
                              <p:par>
                                <p:cTn id="18" presetID="53" presetClass="entr" presetSubtype="0"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p:cTn id="20" dur="500" fill="hold"/>
                                        <p:tgtEl>
                                          <p:spTgt spid="32"/>
                                        </p:tgtEl>
                                        <p:attrNameLst>
                                          <p:attrName>ppt_w</p:attrName>
                                        </p:attrNameLst>
                                      </p:cBhvr>
                                      <p:tavLst>
                                        <p:tav tm="0">
                                          <p:val>
                                            <p:fltVal val="0"/>
                                          </p:val>
                                        </p:tav>
                                        <p:tav tm="100000">
                                          <p:val>
                                            <p:strVal val="#ppt_w"/>
                                          </p:val>
                                        </p:tav>
                                      </p:tavLst>
                                    </p:anim>
                                    <p:anim calcmode="lin" valueType="num">
                                      <p:cBhvr>
                                        <p:cTn id="21" dur="500" fill="hold"/>
                                        <p:tgtEl>
                                          <p:spTgt spid="32"/>
                                        </p:tgtEl>
                                        <p:attrNameLst>
                                          <p:attrName>ppt_h</p:attrName>
                                        </p:attrNameLst>
                                      </p:cBhvr>
                                      <p:tavLst>
                                        <p:tav tm="0">
                                          <p:val>
                                            <p:fltVal val="0"/>
                                          </p:val>
                                        </p:tav>
                                        <p:tav tm="100000">
                                          <p:val>
                                            <p:strVal val="#ppt_h"/>
                                          </p:val>
                                        </p:tav>
                                      </p:tavLst>
                                    </p:anim>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strips(downLeft)">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strips(downRight)">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strips(downLeft)">
                                      <p:cBhvr>
                                        <p:cTn id="37" dur="500"/>
                                        <p:tgtEl>
                                          <p:spTgt spid="55"/>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strips(downRight)">
                                      <p:cBhvr>
                                        <p:cTn id="42" dur="500"/>
                                        <p:tgtEl>
                                          <p:spTgt spid="56"/>
                                        </p:tgtEl>
                                      </p:cBhvr>
                                    </p:animEffect>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1000"/>
                                        <p:tgtEl>
                                          <p:spTgt spid="57"/>
                                        </p:tgtEl>
                                      </p:cBhvr>
                                    </p:animEffect>
                                    <p:anim calcmode="lin" valueType="num">
                                      <p:cBhvr>
                                        <p:cTn id="48" dur="1000" fill="hold"/>
                                        <p:tgtEl>
                                          <p:spTgt spid="57"/>
                                        </p:tgtEl>
                                        <p:attrNameLst>
                                          <p:attrName>ppt_x</p:attrName>
                                        </p:attrNameLst>
                                      </p:cBhvr>
                                      <p:tavLst>
                                        <p:tav tm="0">
                                          <p:val>
                                            <p:strVal val="#ppt_x"/>
                                          </p:val>
                                        </p:tav>
                                        <p:tav tm="100000">
                                          <p:val>
                                            <p:strVal val="#ppt_x"/>
                                          </p:val>
                                        </p:tav>
                                      </p:tavLst>
                                    </p:anim>
                                    <p:anim calcmode="lin" valueType="num">
                                      <p:cBhvr>
                                        <p:cTn id="49" dur="1000" fill="hold"/>
                                        <p:tgtEl>
                                          <p:spTgt spid="57"/>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7" presetClass="entr" presetSubtype="0" fill="hold" grpId="0" nodeType="after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fade">
                                      <p:cBhvr>
                                        <p:cTn id="53" dur="1000"/>
                                        <p:tgtEl>
                                          <p:spTgt spid="58"/>
                                        </p:tgtEl>
                                      </p:cBhvr>
                                    </p:animEffect>
                                    <p:anim calcmode="lin" valueType="num">
                                      <p:cBhvr>
                                        <p:cTn id="54" dur="1000" fill="hold"/>
                                        <p:tgtEl>
                                          <p:spTgt spid="58"/>
                                        </p:tgtEl>
                                        <p:attrNameLst>
                                          <p:attrName>ppt_x</p:attrName>
                                        </p:attrNameLst>
                                      </p:cBhvr>
                                      <p:tavLst>
                                        <p:tav tm="0">
                                          <p:val>
                                            <p:strVal val="#ppt_x"/>
                                          </p:val>
                                        </p:tav>
                                        <p:tav tm="100000">
                                          <p:val>
                                            <p:strVal val="#ppt_x"/>
                                          </p:val>
                                        </p:tav>
                                      </p:tavLst>
                                    </p:anim>
                                    <p:anim calcmode="lin" valueType="num">
                                      <p:cBhvr>
                                        <p:cTn id="5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nodeType="clickEffect">
                                  <p:stCondLst>
                                    <p:cond delay="0"/>
                                  </p:stCondLst>
                                  <p:childTnLst>
                                    <p:set>
                                      <p:cBhvr>
                                        <p:cTn id="59" dur="1" fill="hold">
                                          <p:stCondLst>
                                            <p:cond delay="0"/>
                                          </p:stCondLst>
                                        </p:cTn>
                                        <p:tgtEl>
                                          <p:spTgt spid="66"/>
                                        </p:tgtEl>
                                        <p:attrNameLst>
                                          <p:attrName>style.visibility</p:attrName>
                                        </p:attrNameLst>
                                      </p:cBhvr>
                                      <p:to>
                                        <p:strVal val="visible"/>
                                      </p:to>
                                    </p:set>
                                    <p:anim calcmode="lin" valueType="num">
                                      <p:cBhvr>
                                        <p:cTn id="60" dur="500" fill="hold"/>
                                        <p:tgtEl>
                                          <p:spTgt spid="66"/>
                                        </p:tgtEl>
                                        <p:attrNameLst>
                                          <p:attrName>ppt_w</p:attrName>
                                        </p:attrNameLst>
                                      </p:cBhvr>
                                      <p:tavLst>
                                        <p:tav tm="0">
                                          <p:val>
                                            <p:fltVal val="0"/>
                                          </p:val>
                                        </p:tav>
                                        <p:tav tm="100000">
                                          <p:val>
                                            <p:strVal val="#ppt_w"/>
                                          </p:val>
                                        </p:tav>
                                      </p:tavLst>
                                    </p:anim>
                                    <p:anim calcmode="lin" valueType="num">
                                      <p:cBhvr>
                                        <p:cTn id="61" dur="500" fill="hold"/>
                                        <p:tgtEl>
                                          <p:spTgt spid="66"/>
                                        </p:tgtEl>
                                        <p:attrNameLst>
                                          <p:attrName>ppt_h</p:attrName>
                                        </p:attrNameLst>
                                      </p:cBhvr>
                                      <p:tavLst>
                                        <p:tav tm="0">
                                          <p:val>
                                            <p:fltVal val="0"/>
                                          </p:val>
                                        </p:tav>
                                        <p:tav tm="100000">
                                          <p:val>
                                            <p:strVal val="#ppt_h"/>
                                          </p:val>
                                        </p:tav>
                                      </p:tavLst>
                                    </p:anim>
                                    <p:animEffect transition="in" filter="fade">
                                      <p:cBhvr>
                                        <p:cTn id="62" dur="500"/>
                                        <p:tgtEl>
                                          <p:spTgt spid="66"/>
                                        </p:tgtEl>
                                      </p:cBhvr>
                                    </p:animEffect>
                                  </p:childTnLst>
                                </p:cTn>
                              </p:par>
                            </p:childTnLst>
                          </p:cTn>
                        </p:par>
                        <p:par>
                          <p:cTn id="63" fill="hold">
                            <p:stCondLst>
                              <p:cond delay="500"/>
                            </p:stCondLst>
                            <p:childTnLst>
                              <p:par>
                                <p:cTn id="64" presetID="22" presetClass="entr" presetSubtype="8" fill="hold" grpId="0" nodeType="after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wipe(left)">
                                      <p:cBhvr>
                                        <p:cTn id="66" dur="500"/>
                                        <p:tgtEl>
                                          <p:spTgt spid="4"/>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6" fill="hold" grpId="0" nodeType="click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strips(downRight)">
                                      <p:cBhvr>
                                        <p:cTn id="71" dur="500"/>
                                        <p:tgtEl>
                                          <p:spTgt spid="59"/>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6" fill="hold" grpId="0" nodeType="clickEffect">
                                  <p:stCondLst>
                                    <p:cond delay="0"/>
                                  </p:stCondLst>
                                  <p:childTnLst>
                                    <p:set>
                                      <p:cBhvr>
                                        <p:cTn id="75" dur="1" fill="hold">
                                          <p:stCondLst>
                                            <p:cond delay="0"/>
                                          </p:stCondLst>
                                        </p:cTn>
                                        <p:tgtEl>
                                          <p:spTgt spid="60"/>
                                        </p:tgtEl>
                                        <p:attrNameLst>
                                          <p:attrName>style.visibility</p:attrName>
                                        </p:attrNameLst>
                                      </p:cBhvr>
                                      <p:to>
                                        <p:strVal val="visible"/>
                                      </p:to>
                                    </p:set>
                                    <p:animEffect transition="in" filter="strips(downRight)">
                                      <p:cBhvr>
                                        <p:cTn id="76" dur="500"/>
                                        <p:tgtEl>
                                          <p:spTgt spid="60"/>
                                        </p:tgtEl>
                                      </p:cBhvr>
                                    </p:animEffect>
                                  </p:childTnLst>
                                </p:cTn>
                              </p:par>
                            </p:childTnLst>
                          </p:cTn>
                        </p:par>
                      </p:childTnLst>
                    </p:cTn>
                  </p:par>
                  <p:par>
                    <p:cTn id="77" fill="hold">
                      <p:stCondLst>
                        <p:cond delay="indefinite"/>
                      </p:stCondLst>
                      <p:childTnLst>
                        <p:par>
                          <p:cTn id="78" fill="hold">
                            <p:stCondLst>
                              <p:cond delay="0"/>
                            </p:stCondLst>
                            <p:childTnLst>
                              <p:par>
                                <p:cTn id="79" presetID="18" presetClass="entr" presetSubtype="6" fill="hold" grpId="0" nodeType="click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strips(downRight)">
                                      <p:cBhvr>
                                        <p:cTn id="8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31" grpId="0" animBg="1"/>
      <p:bldP spid="33" grpId="0"/>
      <p:bldP spid="34" grpId="0"/>
      <p:bldP spid="55" grpId="0"/>
      <p:bldP spid="56" grpId="0"/>
      <p:bldP spid="57" grpId="0"/>
      <p:bldP spid="58" grpId="0"/>
      <p:bldP spid="59" grpId="0"/>
      <p:bldP spid="60" grpId="0"/>
      <p:bldP spid="65" grpId="0"/>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marL="624078" indent="-514350">
              <a:buFont typeface="+mj-ea"/>
              <a:buAutoNum type="circleNumDbPlain"/>
            </a:pPr>
            <a:r>
              <a:rPr lang="ja-JP" altLang="en-US" dirty="0" smtClean="0"/>
              <a:t>陽性と陰性の二性性相による</a:t>
            </a:r>
            <a:r>
              <a:rPr lang="ja-JP" altLang="en-US" dirty="0" smtClean="0">
                <a:solidFill>
                  <a:srgbClr val="0066FF"/>
                </a:solidFill>
              </a:rPr>
              <a:t>相対的関係</a:t>
            </a:r>
            <a:endParaRPr lang="ja-JP" altLang="en-US" dirty="0">
              <a:solidFill>
                <a:srgbClr val="0066FF"/>
              </a:solidFill>
            </a:endParaRPr>
          </a:p>
        </p:txBody>
      </p:sp>
      <p:sp>
        <p:nvSpPr>
          <p:cNvPr id="3" name="제목 2"/>
          <p:cNvSpPr>
            <a:spLocks noGrp="1"/>
          </p:cNvSpPr>
          <p:nvPr>
            <p:ph type="title"/>
          </p:nvPr>
        </p:nvSpPr>
        <p:spPr/>
        <p:txBody>
          <a:bodyPr>
            <a:normAutofit/>
          </a:bodyPr>
          <a:lstStyle/>
          <a:p>
            <a:r>
              <a:rPr lang="ja-JP" altLang="en-US" dirty="0"/>
              <a:t>二性性相の相対的関係</a:t>
            </a:r>
            <a:endParaRPr kumimoji="1" lang="ja-JP" altLang="en-US" dirty="0"/>
          </a:p>
        </p:txBody>
      </p:sp>
      <p:graphicFrame>
        <p:nvGraphicFramePr>
          <p:cNvPr id="6" name="표 5"/>
          <p:cNvGraphicFramePr>
            <a:graphicFrameLocks noGrp="1"/>
          </p:cNvGraphicFramePr>
          <p:nvPr>
            <p:extLst>
              <p:ext uri="{D42A27DB-BD31-4B8C-83A1-F6EECF244321}">
                <p14:modId xmlns:p14="http://schemas.microsoft.com/office/powerpoint/2010/main" val="1191440040"/>
              </p:ext>
            </p:extLst>
          </p:nvPr>
        </p:nvGraphicFramePr>
        <p:xfrm>
          <a:off x="1524000" y="2161277"/>
          <a:ext cx="6923964" cy="4062103"/>
        </p:xfrm>
        <a:graphic>
          <a:graphicData uri="http://schemas.openxmlformats.org/drawingml/2006/table">
            <a:tbl>
              <a:tblPr firstRow="1" bandRow="1">
                <a:tableStyleId>{5C22544A-7EE6-4342-B048-85BDC9FD1C3A}</a:tableStyleId>
              </a:tblPr>
              <a:tblGrid>
                <a:gridCol w="1301087"/>
                <a:gridCol w="2715904"/>
                <a:gridCol w="2906973"/>
              </a:tblGrid>
              <a:tr h="507247">
                <a:tc>
                  <a:txBody>
                    <a:bodyPr/>
                    <a:lstStyle/>
                    <a:p>
                      <a:pPr algn="ctr"/>
                      <a:r>
                        <a:rPr kumimoji="1" lang="ja-JP" altLang="en-US" dirty="0" smtClean="0"/>
                        <a:t>原則</a:t>
                      </a:r>
                      <a:endParaRPr kumimoji="1" lang="ja-JP" altLang="en-US" dirty="0"/>
                    </a:p>
                  </a:txBody>
                  <a:tcPr anchor="ctr"/>
                </a:tc>
                <a:tc>
                  <a:txBody>
                    <a:bodyPr/>
                    <a:lstStyle/>
                    <a:p>
                      <a:pPr algn="ctr"/>
                      <a:r>
                        <a:rPr kumimoji="1" lang="ja-JP" altLang="en-US" dirty="0" smtClean="0"/>
                        <a:t>展開</a:t>
                      </a:r>
                      <a:endParaRPr kumimoji="1" lang="ja-JP" altLang="en-US" dirty="0"/>
                    </a:p>
                  </a:txBody>
                  <a:tcPr anchor="ctr"/>
                </a:tc>
                <a:tc>
                  <a:txBody>
                    <a:bodyPr/>
                    <a:lstStyle/>
                    <a:p>
                      <a:pPr algn="ctr"/>
                      <a:r>
                        <a:rPr kumimoji="1" lang="ja-JP" altLang="en-US" dirty="0" smtClean="0"/>
                        <a:t>生活（言葉、態度）</a:t>
                      </a:r>
                      <a:endParaRPr kumimoji="1" lang="en-US" altLang="ja-JP" dirty="0" smtClean="0"/>
                    </a:p>
                  </a:txBody>
                  <a:tcPr anchor="ctr"/>
                </a:tc>
              </a:tr>
              <a:tr h="1184952">
                <a:tc>
                  <a:txBody>
                    <a:bodyPr/>
                    <a:lstStyle/>
                    <a:p>
                      <a:r>
                        <a:rPr kumimoji="1" lang="en-US" altLang="ja-JP" dirty="0" smtClean="0"/>
                        <a:t>1.</a:t>
                      </a:r>
                      <a:r>
                        <a:rPr kumimoji="1" lang="ja-JP" altLang="en-US" dirty="0" smtClean="0"/>
                        <a:t>反対</a:t>
                      </a:r>
                      <a:endParaRPr kumimoji="1" lang="ja-JP" altLang="en-US" dirty="0"/>
                    </a:p>
                  </a:txBody>
                  <a:tcPr anchor="ctr"/>
                </a:tc>
                <a:tc>
                  <a:txBody>
                    <a:bodyPr/>
                    <a:lstStyle/>
                    <a:p>
                      <a:endParaRPr kumimoji="1" lang="ja-JP" altLang="en-US"/>
                    </a:p>
                  </a:txBody>
                  <a:tcPr/>
                </a:tc>
                <a:tc>
                  <a:txBody>
                    <a:bodyPr/>
                    <a:lstStyle/>
                    <a:p>
                      <a:endParaRPr kumimoji="1" lang="ja-JP" altLang="en-US"/>
                    </a:p>
                  </a:txBody>
                  <a:tcPr/>
                </a:tc>
              </a:tr>
              <a:tr h="1184952">
                <a:tc>
                  <a:txBody>
                    <a:bodyPr/>
                    <a:lstStyle/>
                    <a:p>
                      <a:r>
                        <a:rPr kumimoji="1" lang="en-US" altLang="ja-JP" dirty="0" smtClean="0"/>
                        <a:t>2.</a:t>
                      </a:r>
                      <a:r>
                        <a:rPr kumimoji="1" lang="ja-JP" altLang="en-US" dirty="0" smtClean="0"/>
                        <a:t>切り離せ</a:t>
                      </a:r>
                      <a:r>
                        <a:rPr kumimoji="1" lang="en-US" altLang="ja-JP" dirty="0" smtClean="0"/>
                        <a:t/>
                      </a:r>
                      <a:br>
                        <a:rPr kumimoji="1" lang="en-US" altLang="ja-JP" dirty="0" smtClean="0"/>
                      </a:br>
                      <a:r>
                        <a:rPr kumimoji="1" lang="ja-JP" altLang="en-US" dirty="0" smtClean="0"/>
                        <a:t>　 ない</a:t>
                      </a:r>
                      <a:endParaRPr kumimoji="1" lang="ja-JP" altLang="en-US" dirty="0"/>
                    </a:p>
                  </a:txBody>
                  <a:tcPr anchor="ctr"/>
                </a:tc>
                <a:tc>
                  <a:txBody>
                    <a:bodyPr/>
                    <a:lstStyle/>
                    <a:p>
                      <a:endParaRPr kumimoji="1" lang="ja-JP" altLang="en-US" dirty="0"/>
                    </a:p>
                  </a:txBody>
                  <a:tcPr/>
                </a:tc>
                <a:tc>
                  <a:txBody>
                    <a:bodyPr/>
                    <a:lstStyle/>
                    <a:p>
                      <a:endParaRPr kumimoji="1" lang="ja-JP" altLang="en-US" dirty="0"/>
                    </a:p>
                  </a:txBody>
                  <a:tcPr/>
                </a:tc>
              </a:tr>
              <a:tr h="1184952">
                <a:tc>
                  <a:txBody>
                    <a:bodyPr/>
                    <a:lstStyle/>
                    <a:p>
                      <a:r>
                        <a:rPr kumimoji="1" lang="en-US" altLang="ja-JP" dirty="0" smtClean="0"/>
                        <a:t>3.</a:t>
                      </a:r>
                      <a:r>
                        <a:rPr kumimoji="1" lang="ja-JP" altLang="en-US" dirty="0" smtClean="0"/>
                        <a:t>二つで</a:t>
                      </a:r>
                      <a:r>
                        <a:rPr kumimoji="1" lang="en-US" altLang="ja-JP" dirty="0" smtClean="0"/>
                        <a:t/>
                      </a:r>
                      <a:br>
                        <a:rPr kumimoji="1" lang="en-US" altLang="ja-JP" dirty="0" smtClean="0"/>
                      </a:br>
                      <a:r>
                        <a:rPr kumimoji="1" lang="ja-JP" altLang="en-US" dirty="0" smtClean="0"/>
                        <a:t>　 一つ</a:t>
                      </a:r>
                      <a:endParaRPr kumimoji="1" lang="ja-JP" altLang="en-US" dirty="0"/>
                    </a:p>
                  </a:txBody>
                  <a:tcPr anchor="ct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36" name="テキスト ボックス 22"/>
          <p:cNvSpPr txBox="1"/>
          <p:nvPr/>
        </p:nvSpPr>
        <p:spPr>
          <a:xfrm>
            <a:off x="2918836" y="2923647"/>
            <a:ext cx="2478843" cy="646331"/>
          </a:xfrm>
          <a:prstGeom prst="rect">
            <a:avLst/>
          </a:prstGeom>
          <a:noFill/>
        </p:spPr>
        <p:txBody>
          <a:bodyPr wrap="square" rtlCol="0">
            <a:spAutoFit/>
          </a:bodyPr>
          <a:lstStyle/>
          <a:p>
            <a:r>
              <a:rPr lang="ja-JP" altLang="en-US" dirty="0"/>
              <a:t>違</a:t>
            </a:r>
            <a:r>
              <a:rPr lang="ja-JP" altLang="en-US" dirty="0" smtClean="0"/>
              <a:t>うことこそ、普通で当たり前</a:t>
            </a:r>
            <a:endParaRPr kumimoji="1" lang="ja-JP" altLang="en-US" dirty="0"/>
          </a:p>
        </p:txBody>
      </p:sp>
      <p:sp>
        <p:nvSpPr>
          <p:cNvPr id="37" name="テキスト ボックス 23"/>
          <p:cNvSpPr txBox="1"/>
          <p:nvPr/>
        </p:nvSpPr>
        <p:spPr>
          <a:xfrm>
            <a:off x="5637719" y="2839305"/>
            <a:ext cx="2359867" cy="830997"/>
          </a:xfrm>
          <a:prstGeom prst="rect">
            <a:avLst/>
          </a:prstGeom>
          <a:noFill/>
        </p:spPr>
        <p:txBody>
          <a:bodyPr wrap="square" rtlCol="0">
            <a:spAutoFit/>
          </a:bodyPr>
          <a:lstStyle/>
          <a:p>
            <a:r>
              <a:rPr kumimoji="1" lang="ja-JP" altLang="en-US" sz="2400" b="1" dirty="0" smtClean="0">
                <a:solidFill>
                  <a:srgbClr val="0070C0"/>
                </a:solidFill>
              </a:rPr>
              <a:t>違いを前提とし、それを認める</a:t>
            </a:r>
            <a:endParaRPr kumimoji="1" lang="ja-JP" altLang="en-US" sz="2400" b="1" dirty="0">
              <a:solidFill>
                <a:srgbClr val="0070C0"/>
              </a:solidFill>
            </a:endParaRPr>
          </a:p>
        </p:txBody>
      </p:sp>
      <p:sp>
        <p:nvSpPr>
          <p:cNvPr id="38" name="テキスト ボックス 23"/>
          <p:cNvSpPr txBox="1"/>
          <p:nvPr/>
        </p:nvSpPr>
        <p:spPr>
          <a:xfrm>
            <a:off x="5637719" y="4231380"/>
            <a:ext cx="2564586" cy="461665"/>
          </a:xfrm>
          <a:prstGeom prst="rect">
            <a:avLst/>
          </a:prstGeom>
          <a:noFill/>
        </p:spPr>
        <p:txBody>
          <a:bodyPr wrap="square" rtlCol="0">
            <a:spAutoFit/>
          </a:bodyPr>
          <a:lstStyle/>
          <a:p>
            <a:r>
              <a:rPr lang="ja-JP" altLang="en-US" sz="2400" b="1" dirty="0">
                <a:solidFill>
                  <a:srgbClr val="0070C0"/>
                </a:solidFill>
              </a:rPr>
              <a:t>相手</a:t>
            </a:r>
            <a:r>
              <a:rPr lang="ja-JP" altLang="en-US" sz="2400" b="1" dirty="0" smtClean="0">
                <a:solidFill>
                  <a:srgbClr val="0070C0"/>
                </a:solidFill>
              </a:rPr>
              <a:t>を受け入れる</a:t>
            </a:r>
            <a:endParaRPr kumimoji="1" lang="ja-JP" altLang="en-US" sz="2400" b="1" dirty="0">
              <a:solidFill>
                <a:srgbClr val="0070C0"/>
              </a:solidFill>
            </a:endParaRPr>
          </a:p>
        </p:txBody>
      </p:sp>
      <p:sp>
        <p:nvSpPr>
          <p:cNvPr id="39" name="テキスト ボックス 29"/>
          <p:cNvSpPr txBox="1"/>
          <p:nvPr/>
        </p:nvSpPr>
        <p:spPr>
          <a:xfrm>
            <a:off x="2918836" y="4128368"/>
            <a:ext cx="2547100" cy="646331"/>
          </a:xfrm>
          <a:prstGeom prst="rect">
            <a:avLst/>
          </a:prstGeom>
          <a:noFill/>
        </p:spPr>
        <p:txBody>
          <a:bodyPr wrap="square" rtlCol="0">
            <a:spAutoFit/>
          </a:bodyPr>
          <a:lstStyle/>
          <a:p>
            <a:r>
              <a:rPr lang="ja-JP" altLang="en-US" dirty="0" smtClean="0"/>
              <a:t>切ろうとしたり否定しようとしても無駄骨</a:t>
            </a:r>
            <a:endParaRPr lang="ja-JP" altLang="en-US" dirty="0"/>
          </a:p>
        </p:txBody>
      </p:sp>
      <p:sp>
        <p:nvSpPr>
          <p:cNvPr id="40" name="テキスト ボックス 29"/>
          <p:cNvSpPr txBox="1"/>
          <p:nvPr/>
        </p:nvSpPr>
        <p:spPr>
          <a:xfrm>
            <a:off x="2918836" y="5315723"/>
            <a:ext cx="2547100" cy="646331"/>
          </a:xfrm>
          <a:prstGeom prst="rect">
            <a:avLst/>
          </a:prstGeom>
          <a:noFill/>
        </p:spPr>
        <p:txBody>
          <a:bodyPr wrap="square" rtlCol="0">
            <a:spAutoFit/>
          </a:bodyPr>
          <a:lstStyle/>
          <a:p>
            <a:r>
              <a:rPr lang="ja-JP" altLang="en-US" dirty="0"/>
              <a:t>よ</a:t>
            </a:r>
            <a:r>
              <a:rPr lang="ja-JP" altLang="en-US" dirty="0" smtClean="0"/>
              <a:t>り価値的な関係を目指す</a:t>
            </a:r>
            <a:endParaRPr lang="ja-JP" altLang="en-US" dirty="0"/>
          </a:p>
        </p:txBody>
      </p:sp>
      <p:sp>
        <p:nvSpPr>
          <p:cNvPr id="41" name="テキスト ボックス 23"/>
          <p:cNvSpPr txBox="1"/>
          <p:nvPr/>
        </p:nvSpPr>
        <p:spPr>
          <a:xfrm>
            <a:off x="5637719" y="5408055"/>
            <a:ext cx="2564586" cy="461665"/>
          </a:xfrm>
          <a:prstGeom prst="rect">
            <a:avLst/>
          </a:prstGeom>
          <a:noFill/>
        </p:spPr>
        <p:txBody>
          <a:bodyPr wrap="square" rtlCol="0">
            <a:spAutoFit/>
          </a:bodyPr>
          <a:lstStyle/>
          <a:p>
            <a:r>
              <a:rPr lang="ja-JP" altLang="en-US" sz="2400" b="1" dirty="0">
                <a:solidFill>
                  <a:srgbClr val="0070C0"/>
                </a:solidFill>
              </a:rPr>
              <a:t>愛</a:t>
            </a:r>
            <a:r>
              <a:rPr lang="ja-JP" altLang="en-US" sz="2400" b="1" dirty="0" smtClean="0">
                <a:solidFill>
                  <a:srgbClr val="0070C0"/>
                </a:solidFill>
              </a:rPr>
              <a:t>と美の調和</a:t>
            </a:r>
            <a:endParaRPr kumimoji="1" lang="ja-JP" altLang="en-US" sz="2400" b="1" dirty="0">
              <a:solidFill>
                <a:srgbClr val="0070C0"/>
              </a:solidFill>
            </a:endParaRPr>
          </a:p>
        </p:txBody>
      </p:sp>
    </p:spTree>
    <p:extLst>
      <p:ext uri="{BB962C8B-B14F-4D97-AF65-F5344CB8AC3E}">
        <p14:creationId xmlns:p14="http://schemas.microsoft.com/office/powerpoint/2010/main" val="289038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trips(downRight)">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strips(downRight)">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strips(downRight)">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strips(downRight)">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strips(downRight)">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strips(downRight)">
                                      <p:cBhvr>
                                        <p:cTn id="3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marL="624078" indent="-514350">
              <a:buFont typeface="+mj-ea"/>
              <a:buAutoNum type="circleNumDbPlain" startAt="2"/>
            </a:pPr>
            <a:r>
              <a:rPr lang="ja-JP" altLang="en-US" dirty="0" smtClean="0"/>
              <a:t>性相と形状の二性性相による</a:t>
            </a:r>
            <a:r>
              <a:rPr lang="ja-JP" altLang="en-US" dirty="0" smtClean="0">
                <a:solidFill>
                  <a:srgbClr val="0066FF"/>
                </a:solidFill>
              </a:rPr>
              <a:t>相対的関係</a:t>
            </a:r>
            <a:endParaRPr lang="ja-JP" altLang="en-US" dirty="0">
              <a:solidFill>
                <a:srgbClr val="0066FF"/>
              </a:solidFill>
            </a:endParaRPr>
          </a:p>
        </p:txBody>
      </p:sp>
      <p:sp>
        <p:nvSpPr>
          <p:cNvPr id="3" name="제목 2"/>
          <p:cNvSpPr>
            <a:spLocks noGrp="1"/>
          </p:cNvSpPr>
          <p:nvPr>
            <p:ph type="title"/>
          </p:nvPr>
        </p:nvSpPr>
        <p:spPr/>
        <p:txBody>
          <a:bodyPr>
            <a:normAutofit/>
          </a:bodyPr>
          <a:lstStyle/>
          <a:p>
            <a:r>
              <a:rPr lang="ja-JP" altLang="en-US" dirty="0"/>
              <a:t>二性性相の相対的関係</a:t>
            </a:r>
            <a:endParaRPr kumimoji="1" lang="ja-JP" altLang="en-US" dirty="0"/>
          </a:p>
        </p:txBody>
      </p:sp>
      <p:grpSp>
        <p:nvGrpSpPr>
          <p:cNvPr id="19" name="Group 40"/>
          <p:cNvGrpSpPr>
            <a:grpSpLocks/>
          </p:cNvGrpSpPr>
          <p:nvPr/>
        </p:nvGrpSpPr>
        <p:grpSpPr bwMode="auto">
          <a:xfrm>
            <a:off x="5619750" y="3114675"/>
            <a:ext cx="800100" cy="1371600"/>
            <a:chOff x="432" y="216"/>
            <a:chExt cx="84" cy="144"/>
          </a:xfrm>
        </p:grpSpPr>
        <p:grpSp>
          <p:nvGrpSpPr>
            <p:cNvPr id="20" name="Group 41"/>
            <p:cNvGrpSpPr>
              <a:grpSpLocks/>
            </p:cNvGrpSpPr>
            <p:nvPr/>
          </p:nvGrpSpPr>
          <p:grpSpPr bwMode="auto">
            <a:xfrm>
              <a:off x="432" y="216"/>
              <a:ext cx="72" cy="144"/>
              <a:chOff x="432" y="216"/>
              <a:chExt cx="72" cy="144"/>
            </a:xfrm>
          </p:grpSpPr>
          <p:sp>
            <p:nvSpPr>
              <p:cNvPr id="24" name="Line 42"/>
              <p:cNvSpPr>
                <a:spLocks noChangeShapeType="1"/>
              </p:cNvSpPr>
              <p:nvPr/>
            </p:nvSpPr>
            <p:spPr bwMode="auto">
              <a:xfrm flipV="1">
                <a:off x="432" y="216"/>
                <a:ext cx="72" cy="72"/>
              </a:xfrm>
              <a:prstGeom prst="line">
                <a:avLst/>
              </a:prstGeom>
              <a:noFill/>
              <a:ln w="28575">
                <a:solidFill>
                  <a:schemeClr val="bg2"/>
                </a:solidFill>
                <a:round/>
                <a:headEnd/>
                <a:tailEnd/>
              </a:ln>
            </p:spPr>
            <p:txBody>
              <a:bodyPr/>
              <a:lstStyle/>
              <a:p>
                <a:endParaRPr lang="ja-JP" altLang="en-US"/>
              </a:p>
            </p:txBody>
          </p:sp>
          <p:sp>
            <p:nvSpPr>
              <p:cNvPr id="25" name="Line 43"/>
              <p:cNvSpPr>
                <a:spLocks noChangeShapeType="1"/>
              </p:cNvSpPr>
              <p:nvPr/>
            </p:nvSpPr>
            <p:spPr bwMode="auto">
              <a:xfrm>
                <a:off x="432" y="288"/>
                <a:ext cx="72" cy="72"/>
              </a:xfrm>
              <a:prstGeom prst="line">
                <a:avLst/>
              </a:prstGeom>
              <a:noFill/>
              <a:ln w="28575">
                <a:solidFill>
                  <a:schemeClr val="accent1"/>
                </a:solidFill>
                <a:round/>
                <a:headEnd/>
                <a:tailEnd/>
              </a:ln>
            </p:spPr>
            <p:txBody>
              <a:bodyPr/>
              <a:lstStyle/>
              <a:p>
                <a:endParaRPr lang="ja-JP" altLang="en-US"/>
              </a:p>
            </p:txBody>
          </p:sp>
        </p:grpSp>
        <p:grpSp>
          <p:nvGrpSpPr>
            <p:cNvPr id="21" name="Group 44"/>
            <p:cNvGrpSpPr>
              <a:grpSpLocks/>
            </p:cNvGrpSpPr>
            <p:nvPr/>
          </p:nvGrpSpPr>
          <p:grpSpPr bwMode="auto">
            <a:xfrm>
              <a:off x="444" y="216"/>
              <a:ext cx="72" cy="144"/>
              <a:chOff x="432" y="216"/>
              <a:chExt cx="72" cy="144"/>
            </a:xfrm>
          </p:grpSpPr>
          <p:sp>
            <p:nvSpPr>
              <p:cNvPr id="22" name="Line 45"/>
              <p:cNvSpPr>
                <a:spLocks noChangeShapeType="1"/>
              </p:cNvSpPr>
              <p:nvPr/>
            </p:nvSpPr>
            <p:spPr bwMode="auto">
              <a:xfrm flipV="1">
                <a:off x="432" y="216"/>
                <a:ext cx="72" cy="72"/>
              </a:xfrm>
              <a:prstGeom prst="line">
                <a:avLst/>
              </a:prstGeom>
              <a:noFill/>
              <a:ln w="28575">
                <a:solidFill>
                  <a:schemeClr val="bg2"/>
                </a:solidFill>
                <a:round/>
                <a:headEnd/>
                <a:tailEnd/>
              </a:ln>
            </p:spPr>
            <p:txBody>
              <a:bodyPr/>
              <a:lstStyle/>
              <a:p>
                <a:endParaRPr lang="ja-JP" altLang="en-US"/>
              </a:p>
            </p:txBody>
          </p:sp>
          <p:sp>
            <p:nvSpPr>
              <p:cNvPr id="23" name="Line 46"/>
              <p:cNvSpPr>
                <a:spLocks noChangeShapeType="1"/>
              </p:cNvSpPr>
              <p:nvPr/>
            </p:nvSpPr>
            <p:spPr bwMode="auto">
              <a:xfrm>
                <a:off x="432" y="288"/>
                <a:ext cx="72" cy="72"/>
              </a:xfrm>
              <a:prstGeom prst="line">
                <a:avLst/>
              </a:prstGeom>
              <a:noFill/>
              <a:ln w="28575">
                <a:solidFill>
                  <a:schemeClr val="accent1"/>
                </a:solidFill>
                <a:round/>
                <a:headEnd/>
                <a:tailEnd/>
              </a:ln>
            </p:spPr>
            <p:txBody>
              <a:bodyPr/>
              <a:lstStyle/>
              <a:p>
                <a:endParaRPr lang="ja-JP" altLang="en-US"/>
              </a:p>
            </p:txBody>
          </p:sp>
        </p:grpSp>
      </p:grpSp>
      <p:grpSp>
        <p:nvGrpSpPr>
          <p:cNvPr id="26" name="Group 17"/>
          <p:cNvGrpSpPr>
            <a:grpSpLocks/>
          </p:cNvGrpSpPr>
          <p:nvPr/>
        </p:nvGrpSpPr>
        <p:grpSpPr bwMode="auto">
          <a:xfrm>
            <a:off x="6003925" y="4119563"/>
            <a:ext cx="1096963" cy="1096962"/>
            <a:chOff x="3266" y="2507"/>
            <a:chExt cx="691" cy="691"/>
          </a:xfrm>
        </p:grpSpPr>
        <p:sp>
          <p:nvSpPr>
            <p:cNvPr id="27" name="Oval 14"/>
            <p:cNvSpPr>
              <a:spLocks noChangeArrowheads="1"/>
            </p:cNvSpPr>
            <p:nvPr/>
          </p:nvSpPr>
          <p:spPr bwMode="auto">
            <a:xfrm>
              <a:off x="3266" y="2507"/>
              <a:ext cx="691" cy="691"/>
            </a:xfrm>
            <a:prstGeom prst="ellipse">
              <a:avLst/>
            </a:prstGeom>
            <a:gradFill rotWithShape="1">
              <a:gsLst>
                <a:gs pos="0">
                  <a:schemeClr val="accent1"/>
                </a:gs>
                <a:gs pos="100000">
                  <a:schemeClr val="bg1"/>
                </a:gs>
              </a:gsLst>
              <a:lin ang="5400000" scaled="1"/>
            </a:gradFill>
            <a:ln w="9525">
              <a:noFill/>
              <a:round/>
              <a:headEnd/>
              <a:tailEnd/>
            </a:ln>
          </p:spPr>
          <p:txBody>
            <a:bodyPr wrap="none" anchor="ctr"/>
            <a:lstStyle/>
            <a:p>
              <a:endParaRPr lang="ja-JP" altLang="en-US"/>
            </a:p>
          </p:txBody>
        </p:sp>
        <p:sp>
          <p:nvSpPr>
            <p:cNvPr id="28" name="Oval 13"/>
            <p:cNvSpPr>
              <a:spLocks noChangeArrowheads="1"/>
            </p:cNvSpPr>
            <p:nvPr/>
          </p:nvSpPr>
          <p:spPr bwMode="auto">
            <a:xfrm>
              <a:off x="3395" y="2507"/>
              <a:ext cx="434" cy="264"/>
            </a:xfrm>
            <a:prstGeom prst="ellipse">
              <a:avLst/>
            </a:prstGeom>
            <a:solidFill>
              <a:schemeClr val="accent1"/>
            </a:solidFill>
            <a:ln w="9525">
              <a:noFill/>
              <a:round/>
              <a:headEnd/>
              <a:tailEnd/>
            </a:ln>
          </p:spPr>
          <p:txBody>
            <a:bodyPr wrap="none" anchor="ctr"/>
            <a:lstStyle/>
            <a:p>
              <a:pPr algn="ctr"/>
              <a:r>
                <a:rPr lang="ja-JP" altLang="en-US" dirty="0" smtClean="0">
                  <a:solidFill>
                    <a:schemeClr val="bg1"/>
                  </a:solidFill>
                </a:rPr>
                <a:t>体</a:t>
              </a:r>
              <a:endParaRPr lang="ja-JP" altLang="en-US" dirty="0">
                <a:solidFill>
                  <a:schemeClr val="bg1"/>
                </a:solidFill>
              </a:endParaRPr>
            </a:p>
          </p:txBody>
        </p:sp>
      </p:grpSp>
      <p:grpSp>
        <p:nvGrpSpPr>
          <p:cNvPr id="29" name="Group 16"/>
          <p:cNvGrpSpPr>
            <a:grpSpLocks/>
          </p:cNvGrpSpPr>
          <p:nvPr/>
        </p:nvGrpSpPr>
        <p:grpSpPr bwMode="auto">
          <a:xfrm>
            <a:off x="6002338" y="2387600"/>
            <a:ext cx="1096962" cy="1096963"/>
            <a:chOff x="3259" y="1619"/>
            <a:chExt cx="691" cy="691"/>
          </a:xfrm>
        </p:grpSpPr>
        <p:sp>
          <p:nvSpPr>
            <p:cNvPr id="30" name="Oval 15"/>
            <p:cNvSpPr>
              <a:spLocks noChangeArrowheads="1"/>
            </p:cNvSpPr>
            <p:nvPr/>
          </p:nvSpPr>
          <p:spPr bwMode="auto">
            <a:xfrm>
              <a:off x="3259" y="1619"/>
              <a:ext cx="691" cy="691"/>
            </a:xfrm>
            <a:prstGeom prst="ellipse">
              <a:avLst/>
            </a:prstGeom>
            <a:gradFill rotWithShape="1">
              <a:gsLst>
                <a:gs pos="0">
                  <a:schemeClr val="bg1"/>
                </a:gs>
                <a:gs pos="100000">
                  <a:schemeClr val="bg2"/>
                </a:gs>
              </a:gsLst>
              <a:lin ang="5400000" scaled="1"/>
            </a:gradFill>
            <a:ln w="9525">
              <a:noFill/>
              <a:round/>
              <a:headEnd/>
              <a:tailEnd/>
            </a:ln>
          </p:spPr>
          <p:txBody>
            <a:bodyPr wrap="none" anchor="ctr"/>
            <a:lstStyle/>
            <a:p>
              <a:endParaRPr lang="ja-JP" altLang="en-US"/>
            </a:p>
          </p:txBody>
        </p:sp>
        <p:sp>
          <p:nvSpPr>
            <p:cNvPr id="35" name="Oval 12"/>
            <p:cNvSpPr>
              <a:spLocks noChangeArrowheads="1"/>
            </p:cNvSpPr>
            <p:nvPr/>
          </p:nvSpPr>
          <p:spPr bwMode="auto">
            <a:xfrm>
              <a:off x="3388" y="2039"/>
              <a:ext cx="434" cy="264"/>
            </a:xfrm>
            <a:prstGeom prst="ellipse">
              <a:avLst/>
            </a:prstGeom>
            <a:solidFill>
              <a:schemeClr val="bg2"/>
            </a:solidFill>
            <a:ln w="9525">
              <a:noFill/>
              <a:round/>
              <a:headEnd/>
              <a:tailEnd/>
            </a:ln>
          </p:spPr>
          <p:txBody>
            <a:bodyPr wrap="none" anchor="ctr"/>
            <a:lstStyle/>
            <a:p>
              <a:pPr algn="ctr"/>
              <a:r>
                <a:rPr lang="ja-JP" altLang="en-US" dirty="0" smtClean="0"/>
                <a:t>心</a:t>
              </a:r>
              <a:endParaRPr lang="ja-JP" altLang="en-US" dirty="0"/>
            </a:p>
          </p:txBody>
        </p:sp>
      </p:grpSp>
      <p:pic>
        <p:nvPicPr>
          <p:cNvPr id="36" name="Picture 6" descr="MCj03975780000[1]"/>
          <p:cNvPicPr>
            <a:picLocks noChangeAspect="1" noChangeArrowheads="1"/>
          </p:cNvPicPr>
          <p:nvPr/>
        </p:nvPicPr>
        <p:blipFill>
          <a:blip r:embed="rId2" cstate="print"/>
          <a:srcRect/>
          <a:stretch>
            <a:fillRect/>
          </a:stretch>
        </p:blipFill>
        <p:spPr bwMode="auto">
          <a:xfrm>
            <a:off x="1316038" y="3011488"/>
            <a:ext cx="1981200" cy="1576387"/>
          </a:xfrm>
          <a:prstGeom prst="rect">
            <a:avLst/>
          </a:prstGeom>
          <a:noFill/>
          <a:ln w="9525">
            <a:noFill/>
            <a:miter lim="800000"/>
            <a:headEnd/>
            <a:tailEnd/>
          </a:ln>
        </p:spPr>
      </p:pic>
      <p:pic>
        <p:nvPicPr>
          <p:cNvPr id="37" name="Picture 8" descr="私　２"/>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21150" y="3186113"/>
            <a:ext cx="1571625" cy="1228725"/>
          </a:xfrm>
          <a:prstGeom prst="rect">
            <a:avLst/>
          </a:prstGeom>
          <a:noFill/>
          <a:ln w="9525">
            <a:noFill/>
            <a:miter lim="800000"/>
            <a:headEnd/>
            <a:tailEnd/>
          </a:ln>
        </p:spPr>
      </p:pic>
      <p:sp>
        <p:nvSpPr>
          <p:cNvPr id="38" name="Text Box 20"/>
          <p:cNvSpPr txBox="1">
            <a:spLocks noChangeArrowheads="1"/>
          </p:cNvSpPr>
          <p:nvPr/>
        </p:nvSpPr>
        <p:spPr bwMode="auto">
          <a:xfrm>
            <a:off x="6211888" y="4618038"/>
            <a:ext cx="700087" cy="369332"/>
          </a:xfrm>
          <a:prstGeom prst="rect">
            <a:avLst/>
          </a:prstGeom>
          <a:noFill/>
          <a:ln w="9525">
            <a:noFill/>
            <a:miter lim="800000"/>
            <a:headEnd/>
            <a:tailEnd/>
          </a:ln>
        </p:spPr>
        <p:txBody>
          <a:bodyPr>
            <a:spAutoFit/>
          </a:bodyPr>
          <a:lstStyle/>
          <a:p>
            <a:pPr algn="ctr">
              <a:spcBef>
                <a:spcPct val="50000"/>
              </a:spcBef>
            </a:pPr>
            <a:r>
              <a:rPr lang="ja-JP" altLang="en-US" dirty="0"/>
              <a:t>状態</a:t>
            </a:r>
          </a:p>
        </p:txBody>
      </p:sp>
      <p:sp>
        <p:nvSpPr>
          <p:cNvPr id="39" name="Text Box 21"/>
          <p:cNvSpPr txBox="1">
            <a:spLocks noChangeArrowheads="1"/>
          </p:cNvSpPr>
          <p:nvPr/>
        </p:nvSpPr>
        <p:spPr bwMode="auto">
          <a:xfrm>
            <a:off x="6202363" y="2593975"/>
            <a:ext cx="700087" cy="369332"/>
          </a:xfrm>
          <a:prstGeom prst="rect">
            <a:avLst/>
          </a:prstGeom>
          <a:noFill/>
          <a:ln w="9525">
            <a:noFill/>
            <a:miter lim="800000"/>
            <a:headEnd/>
            <a:tailEnd/>
          </a:ln>
        </p:spPr>
        <p:txBody>
          <a:bodyPr>
            <a:spAutoFit/>
          </a:bodyPr>
          <a:lstStyle/>
          <a:p>
            <a:pPr algn="ctr">
              <a:spcBef>
                <a:spcPct val="50000"/>
              </a:spcBef>
            </a:pPr>
            <a:r>
              <a:rPr lang="ja-JP" altLang="en-US" dirty="0" smtClean="0"/>
              <a:t>状態</a:t>
            </a:r>
            <a:endParaRPr lang="ja-JP" altLang="en-US" dirty="0"/>
          </a:p>
        </p:txBody>
      </p:sp>
      <p:grpSp>
        <p:nvGrpSpPr>
          <p:cNvPr id="40" name="Group 22"/>
          <p:cNvGrpSpPr>
            <a:grpSpLocks/>
          </p:cNvGrpSpPr>
          <p:nvPr/>
        </p:nvGrpSpPr>
        <p:grpSpPr bwMode="auto">
          <a:xfrm rot="5400000">
            <a:off x="6309519" y="3648869"/>
            <a:ext cx="485775" cy="300037"/>
            <a:chOff x="432" y="144"/>
            <a:chExt cx="288" cy="54"/>
          </a:xfrm>
        </p:grpSpPr>
        <p:sp>
          <p:nvSpPr>
            <p:cNvPr id="41" name="Freeform 23"/>
            <p:cNvSpPr>
              <a:spLocks/>
            </p:cNvSpPr>
            <p:nvPr/>
          </p:nvSpPr>
          <p:spPr bwMode="auto">
            <a:xfrm>
              <a:off x="432" y="144"/>
              <a:ext cx="288" cy="18"/>
            </a:xfrm>
            <a:custGeom>
              <a:avLst/>
              <a:gdLst>
                <a:gd name="T0" fmla="*/ 0 w 288"/>
                <a:gd name="T1" fmla="*/ 18 h 18"/>
                <a:gd name="T2" fmla="*/ 144 w 288"/>
                <a:gd name="T3" fmla="*/ 0 h 18"/>
                <a:gd name="T4" fmla="*/ 288 w 288"/>
                <a:gd name="T5" fmla="*/ 18 h 18"/>
                <a:gd name="T6" fmla="*/ 0 60000 65536"/>
                <a:gd name="T7" fmla="*/ 0 60000 65536"/>
                <a:gd name="T8" fmla="*/ 0 60000 65536"/>
                <a:gd name="T9" fmla="*/ 0 w 288"/>
                <a:gd name="T10" fmla="*/ 0 h 18"/>
                <a:gd name="T11" fmla="*/ 288 w 288"/>
                <a:gd name="T12" fmla="*/ 18 h 18"/>
              </a:gdLst>
              <a:ahLst/>
              <a:cxnLst>
                <a:cxn ang="T6">
                  <a:pos x="T0" y="T1"/>
                </a:cxn>
                <a:cxn ang="T7">
                  <a:pos x="T2" y="T3"/>
                </a:cxn>
                <a:cxn ang="T8">
                  <a:pos x="T4" y="T5"/>
                </a:cxn>
              </a:cxnLst>
              <a:rect l="T9" t="T10" r="T11" b="T12"/>
              <a:pathLst>
                <a:path w="288" h="18">
                  <a:moveTo>
                    <a:pt x="0" y="18"/>
                  </a:moveTo>
                  <a:cubicBezTo>
                    <a:pt x="48" y="9"/>
                    <a:pt x="96" y="0"/>
                    <a:pt x="144" y="0"/>
                  </a:cubicBezTo>
                  <a:cubicBezTo>
                    <a:pt x="192" y="0"/>
                    <a:pt x="240" y="9"/>
                    <a:pt x="288" y="18"/>
                  </a:cubicBezTo>
                </a:path>
              </a:pathLst>
            </a:custGeom>
            <a:noFill/>
            <a:ln w="28575">
              <a:solidFill>
                <a:srgbClr val="FF0000"/>
              </a:solidFill>
              <a:round/>
              <a:headEnd/>
              <a:tailEnd type="arrow" w="med" len="med"/>
            </a:ln>
          </p:spPr>
          <p:txBody>
            <a:bodyPr/>
            <a:lstStyle/>
            <a:p>
              <a:endParaRPr lang="ja-JP" altLang="en-US"/>
            </a:p>
          </p:txBody>
        </p:sp>
        <p:sp>
          <p:nvSpPr>
            <p:cNvPr id="42" name="Freeform 24"/>
            <p:cNvSpPr>
              <a:spLocks/>
            </p:cNvSpPr>
            <p:nvPr/>
          </p:nvSpPr>
          <p:spPr bwMode="auto">
            <a:xfrm flipH="1" flipV="1">
              <a:off x="432" y="180"/>
              <a:ext cx="288" cy="18"/>
            </a:xfrm>
            <a:custGeom>
              <a:avLst/>
              <a:gdLst>
                <a:gd name="T0" fmla="*/ 0 w 288"/>
                <a:gd name="T1" fmla="*/ 18 h 18"/>
                <a:gd name="T2" fmla="*/ 144 w 288"/>
                <a:gd name="T3" fmla="*/ 0 h 18"/>
                <a:gd name="T4" fmla="*/ 288 w 288"/>
                <a:gd name="T5" fmla="*/ 18 h 18"/>
                <a:gd name="T6" fmla="*/ 0 60000 65536"/>
                <a:gd name="T7" fmla="*/ 0 60000 65536"/>
                <a:gd name="T8" fmla="*/ 0 60000 65536"/>
                <a:gd name="T9" fmla="*/ 0 w 288"/>
                <a:gd name="T10" fmla="*/ 0 h 18"/>
                <a:gd name="T11" fmla="*/ 288 w 288"/>
                <a:gd name="T12" fmla="*/ 18 h 18"/>
              </a:gdLst>
              <a:ahLst/>
              <a:cxnLst>
                <a:cxn ang="T6">
                  <a:pos x="T0" y="T1"/>
                </a:cxn>
                <a:cxn ang="T7">
                  <a:pos x="T2" y="T3"/>
                </a:cxn>
                <a:cxn ang="T8">
                  <a:pos x="T4" y="T5"/>
                </a:cxn>
              </a:cxnLst>
              <a:rect l="T9" t="T10" r="T11" b="T12"/>
              <a:pathLst>
                <a:path w="288" h="18">
                  <a:moveTo>
                    <a:pt x="0" y="18"/>
                  </a:moveTo>
                  <a:cubicBezTo>
                    <a:pt x="48" y="9"/>
                    <a:pt x="96" y="0"/>
                    <a:pt x="144" y="0"/>
                  </a:cubicBezTo>
                  <a:cubicBezTo>
                    <a:pt x="192" y="0"/>
                    <a:pt x="240" y="9"/>
                    <a:pt x="288" y="18"/>
                  </a:cubicBezTo>
                </a:path>
              </a:pathLst>
            </a:custGeom>
            <a:noFill/>
            <a:ln w="28575">
              <a:solidFill>
                <a:srgbClr val="0000FF"/>
              </a:solidFill>
              <a:round/>
              <a:headEnd/>
              <a:tailEnd type="arrow" w="med" len="med"/>
            </a:ln>
          </p:spPr>
          <p:txBody>
            <a:bodyPr/>
            <a:lstStyle/>
            <a:p>
              <a:endParaRPr lang="ja-JP" altLang="en-US"/>
            </a:p>
          </p:txBody>
        </p:sp>
      </p:grpSp>
      <p:sp>
        <p:nvSpPr>
          <p:cNvPr id="43" name="Text Box 25"/>
          <p:cNvSpPr txBox="1">
            <a:spLocks noChangeArrowheads="1"/>
          </p:cNvSpPr>
          <p:nvPr/>
        </p:nvSpPr>
        <p:spPr bwMode="auto">
          <a:xfrm>
            <a:off x="6918325" y="3614738"/>
            <a:ext cx="1431925" cy="369332"/>
          </a:xfrm>
          <a:prstGeom prst="rect">
            <a:avLst/>
          </a:prstGeom>
          <a:solidFill>
            <a:srgbClr val="FFFF99"/>
          </a:solidFill>
          <a:ln w="9525">
            <a:noFill/>
            <a:miter lim="800000"/>
            <a:headEnd/>
            <a:tailEnd/>
          </a:ln>
        </p:spPr>
        <p:txBody>
          <a:bodyPr>
            <a:spAutoFit/>
          </a:bodyPr>
          <a:lstStyle/>
          <a:p>
            <a:pPr algn="ctr">
              <a:spcBef>
                <a:spcPct val="50000"/>
              </a:spcBef>
            </a:pPr>
            <a:r>
              <a:rPr lang="ja-JP" altLang="en-US" b="1" dirty="0" smtClean="0"/>
              <a:t>相対的関係</a:t>
            </a:r>
            <a:endParaRPr lang="ja-JP" altLang="en-US" b="1" dirty="0"/>
          </a:p>
        </p:txBody>
      </p:sp>
      <p:sp>
        <p:nvSpPr>
          <p:cNvPr id="44" name="Text Box 31"/>
          <p:cNvSpPr txBox="1">
            <a:spLocks noChangeArrowheads="1"/>
          </p:cNvSpPr>
          <p:nvPr/>
        </p:nvSpPr>
        <p:spPr bwMode="auto">
          <a:xfrm>
            <a:off x="3219054" y="3230563"/>
            <a:ext cx="738664" cy="1341437"/>
          </a:xfrm>
          <a:prstGeom prst="rect">
            <a:avLst/>
          </a:prstGeom>
          <a:noFill/>
          <a:ln w="9525">
            <a:noFill/>
            <a:miter lim="800000"/>
            <a:headEnd/>
            <a:tailEnd/>
          </a:ln>
        </p:spPr>
        <p:txBody>
          <a:bodyPr vert="eaVert" wrap="square">
            <a:spAutoFit/>
          </a:bodyPr>
          <a:lstStyle/>
          <a:p>
            <a:pPr algn="ctr">
              <a:spcBef>
                <a:spcPct val="50000"/>
              </a:spcBef>
            </a:pPr>
            <a:r>
              <a:rPr lang="ja-JP" altLang="en-US" dirty="0"/>
              <a:t>言</a:t>
            </a:r>
            <a:r>
              <a:rPr lang="ja-JP" altLang="en-US" dirty="0" smtClean="0"/>
              <a:t>葉・態度は様々</a:t>
            </a:r>
            <a:r>
              <a:rPr lang="en-US" altLang="ja-JP" dirty="0" smtClean="0"/>
              <a:t>…</a:t>
            </a:r>
            <a:endParaRPr lang="en-US" altLang="ja-JP" dirty="0"/>
          </a:p>
        </p:txBody>
      </p:sp>
      <p:graphicFrame>
        <p:nvGraphicFramePr>
          <p:cNvPr id="45" name="表 36"/>
          <p:cNvGraphicFramePr>
            <a:graphicFrameLocks noGrp="1"/>
          </p:cNvGraphicFramePr>
          <p:nvPr>
            <p:extLst>
              <p:ext uri="{D42A27DB-BD31-4B8C-83A1-F6EECF244321}">
                <p14:modId xmlns:p14="http://schemas.microsoft.com/office/powerpoint/2010/main" val="3705724061"/>
              </p:ext>
            </p:extLst>
          </p:nvPr>
        </p:nvGraphicFramePr>
        <p:xfrm>
          <a:off x="3898900" y="5422900"/>
          <a:ext cx="4406900" cy="1112520"/>
        </p:xfrm>
        <a:graphic>
          <a:graphicData uri="http://schemas.openxmlformats.org/drawingml/2006/table">
            <a:tbl>
              <a:tblPr firstRow="1" bandRow="1">
                <a:tableStyleId>{5C22544A-7EE6-4342-B048-85BDC9FD1C3A}</a:tableStyleId>
              </a:tblPr>
              <a:tblGrid>
                <a:gridCol w="881380"/>
                <a:gridCol w="881380"/>
                <a:gridCol w="881380"/>
                <a:gridCol w="881380"/>
                <a:gridCol w="881380"/>
              </a:tblGrid>
              <a:tr h="370840">
                <a:tc>
                  <a:txBody>
                    <a:bodyPr/>
                    <a:lstStyle/>
                    <a:p>
                      <a:pPr algn="ct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良い</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悪い</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dirty="0" smtClean="0"/>
                        <a:t>心</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dirty="0" smtClean="0"/>
                        <a:t>体</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smtClean="0"/>
                        <a:t>×</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6" name="正方形/長方形 37"/>
          <p:cNvSpPr/>
          <p:nvPr/>
        </p:nvSpPr>
        <p:spPr>
          <a:xfrm>
            <a:off x="3823354" y="5293696"/>
            <a:ext cx="5003800" cy="1244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7" name="Picture 19" descr="私　１"/>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29050" y="3205163"/>
            <a:ext cx="1847850" cy="1181100"/>
          </a:xfrm>
          <a:prstGeom prst="rect">
            <a:avLst/>
          </a:prstGeom>
          <a:noFill/>
          <a:ln w="9525">
            <a:noFill/>
            <a:miter lim="800000"/>
            <a:headEnd/>
            <a:tailEnd/>
          </a:ln>
        </p:spPr>
      </p:pic>
      <p:sp>
        <p:nvSpPr>
          <p:cNvPr id="48" name="AutoShape 26"/>
          <p:cNvSpPr>
            <a:spLocks noChangeArrowheads="1"/>
          </p:cNvSpPr>
          <p:nvPr/>
        </p:nvSpPr>
        <p:spPr bwMode="auto">
          <a:xfrm rot="10800000">
            <a:off x="5599113" y="3551238"/>
            <a:ext cx="944562" cy="485775"/>
          </a:xfrm>
          <a:custGeom>
            <a:avLst/>
            <a:gdLst>
              <a:gd name="T0" fmla="*/ 1354704674 w 21600"/>
              <a:gd name="T1" fmla="*/ 0 h 21600"/>
              <a:gd name="T2" fmla="*/ 0 w 21600"/>
              <a:gd name="T3" fmla="*/ 122848180 h 21600"/>
              <a:gd name="T4" fmla="*/ 1354704674 w 21600"/>
              <a:gd name="T5" fmla="*/ 245695820 h 21600"/>
              <a:gd name="T6" fmla="*/ 1806274064 w 21600"/>
              <a:gd name="T7" fmla="*/ 12284818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s>
              <a:gs pos="100000">
                <a:schemeClr val="bg1"/>
              </a:gs>
            </a:gsLst>
            <a:lin ang="5400000" scaled="1"/>
          </a:gradFill>
          <a:ln w="9525">
            <a:solidFill>
              <a:schemeClr val="tx1"/>
            </a:solidFill>
            <a:miter lim="800000"/>
            <a:headEnd/>
            <a:tailEnd/>
          </a:ln>
        </p:spPr>
        <p:txBody>
          <a:bodyPr wrap="none" anchor="ctr"/>
          <a:lstStyle/>
          <a:p>
            <a:endParaRPr lang="ja-JP" altLang="en-US"/>
          </a:p>
        </p:txBody>
      </p:sp>
      <p:sp>
        <p:nvSpPr>
          <p:cNvPr id="50" name="Text Box 56"/>
          <p:cNvSpPr txBox="1">
            <a:spLocks noChangeArrowheads="1"/>
          </p:cNvSpPr>
          <p:nvPr/>
        </p:nvSpPr>
        <p:spPr bwMode="auto">
          <a:xfrm>
            <a:off x="1697918" y="4687114"/>
            <a:ext cx="3635375" cy="400110"/>
          </a:xfrm>
          <a:prstGeom prst="rect">
            <a:avLst/>
          </a:prstGeom>
          <a:solidFill>
            <a:srgbClr val="FFFF99"/>
          </a:solidFill>
          <a:ln w="9525">
            <a:noFill/>
            <a:miter lim="800000"/>
            <a:headEnd/>
            <a:tailEnd/>
          </a:ln>
        </p:spPr>
        <p:txBody>
          <a:bodyPr wrap="square">
            <a:spAutoFit/>
          </a:bodyPr>
          <a:lstStyle/>
          <a:p>
            <a:pPr>
              <a:spcBef>
                <a:spcPct val="50000"/>
              </a:spcBef>
            </a:pPr>
            <a:r>
              <a:rPr lang="ja-JP" altLang="en-US" sz="2000" i="1" dirty="0"/>
              <a:t>いつ</a:t>
            </a:r>
            <a:r>
              <a:rPr lang="ja-JP" altLang="en-US" sz="2000" i="1" dirty="0" smtClean="0"/>
              <a:t>も違う</a:t>
            </a:r>
            <a:r>
              <a:rPr lang="ja-JP" altLang="en-US" sz="2000" i="1" dirty="0" smtClean="0">
                <a:solidFill>
                  <a:srgbClr val="0000FF"/>
                </a:solidFill>
              </a:rPr>
              <a:t>（絶対的ではない）</a:t>
            </a:r>
            <a:r>
              <a:rPr lang="ja-JP" altLang="en-US" sz="2000" i="1" dirty="0" smtClean="0"/>
              <a:t>私</a:t>
            </a:r>
            <a:endParaRPr lang="ja-JP" altLang="en-US" sz="2000" i="1" dirty="0"/>
          </a:p>
        </p:txBody>
      </p:sp>
    </p:spTree>
    <p:extLst>
      <p:ext uri="{BB962C8B-B14F-4D97-AF65-F5344CB8AC3E}">
        <p14:creationId xmlns:p14="http://schemas.microsoft.com/office/powerpoint/2010/main" val="328460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1000" fill="hold"/>
                                        <p:tgtEl>
                                          <p:spTgt spid="37"/>
                                        </p:tgtEl>
                                        <p:attrNameLst>
                                          <p:attrName>ppt_w</p:attrName>
                                        </p:attrNameLst>
                                      </p:cBhvr>
                                      <p:tavLst>
                                        <p:tav tm="0">
                                          <p:val>
                                            <p:fltVal val="0"/>
                                          </p:val>
                                        </p:tav>
                                        <p:tav tm="100000">
                                          <p:val>
                                            <p:strVal val="#ppt_w"/>
                                          </p:val>
                                        </p:tav>
                                      </p:tavLst>
                                    </p:anim>
                                    <p:anim calcmode="lin" valueType="num">
                                      <p:cBhvr>
                                        <p:cTn id="18" dur="1000" fill="hold"/>
                                        <p:tgtEl>
                                          <p:spTgt spid="37"/>
                                        </p:tgtEl>
                                        <p:attrNameLst>
                                          <p:attrName>ppt_h</p:attrName>
                                        </p:attrNameLst>
                                      </p:cBhvr>
                                      <p:tavLst>
                                        <p:tav tm="0">
                                          <p:val>
                                            <p:fltVal val="0"/>
                                          </p:val>
                                        </p:tav>
                                        <p:tav tm="100000">
                                          <p:val>
                                            <p:strVal val="#ppt_h"/>
                                          </p:val>
                                        </p:tav>
                                      </p:tavLst>
                                    </p:anim>
                                    <p:anim calcmode="lin" valueType="num">
                                      <p:cBhvr>
                                        <p:cTn id="19"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500"/>
                                        <p:tgtEl>
                                          <p:spTgt spid="19"/>
                                        </p:tgtEl>
                                      </p:cBhvr>
                                    </p:animEffect>
                                  </p:childTnLst>
                                </p:cTn>
                              </p:par>
                            </p:childTnLst>
                          </p:cTn>
                        </p:par>
                        <p:par>
                          <p:cTn id="26" fill="hold">
                            <p:stCondLst>
                              <p:cond delay="500"/>
                            </p:stCondLst>
                            <p:childTnLst>
                              <p:par>
                                <p:cTn id="27" presetID="53" presetClass="entr" presetSubtype="0" fill="hold"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p:cTn id="29" dur="500" fill="hold"/>
                                        <p:tgtEl>
                                          <p:spTgt spid="29"/>
                                        </p:tgtEl>
                                        <p:attrNameLst>
                                          <p:attrName>ppt_w</p:attrName>
                                        </p:attrNameLst>
                                      </p:cBhvr>
                                      <p:tavLst>
                                        <p:tav tm="0">
                                          <p:val>
                                            <p:fltVal val="0"/>
                                          </p:val>
                                        </p:tav>
                                        <p:tav tm="100000">
                                          <p:val>
                                            <p:strVal val="#ppt_w"/>
                                          </p:val>
                                        </p:tav>
                                      </p:tavLst>
                                    </p:anim>
                                    <p:anim calcmode="lin" valueType="num">
                                      <p:cBhvr>
                                        <p:cTn id="30" dur="500" fill="hold"/>
                                        <p:tgtEl>
                                          <p:spTgt spid="29"/>
                                        </p:tgtEl>
                                        <p:attrNameLst>
                                          <p:attrName>ppt_h</p:attrName>
                                        </p:attrNameLst>
                                      </p:cBhvr>
                                      <p:tavLst>
                                        <p:tav tm="0">
                                          <p:val>
                                            <p:fltVal val="0"/>
                                          </p:val>
                                        </p:tav>
                                        <p:tav tm="100000">
                                          <p:val>
                                            <p:strVal val="#ppt_h"/>
                                          </p:val>
                                        </p:tav>
                                      </p:tavLst>
                                    </p:anim>
                                    <p:animEffect transition="in" filter="fade">
                                      <p:cBhvr>
                                        <p:cTn id="31" dur="500"/>
                                        <p:tgtEl>
                                          <p:spTgt spid="29"/>
                                        </p:tgtEl>
                                      </p:cBhvr>
                                    </p:animEffect>
                                  </p:childTnLst>
                                </p:cTn>
                              </p:par>
                              <p:par>
                                <p:cTn id="32" presetID="53" presetClass="entr" presetSubtype="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 calcmode="lin" valueType="num">
                                      <p:cBhvr>
                                        <p:cTn id="34" dur="500" fill="hold"/>
                                        <p:tgtEl>
                                          <p:spTgt spid="26"/>
                                        </p:tgtEl>
                                        <p:attrNameLst>
                                          <p:attrName>ppt_w</p:attrName>
                                        </p:attrNameLst>
                                      </p:cBhvr>
                                      <p:tavLst>
                                        <p:tav tm="0">
                                          <p:val>
                                            <p:fltVal val="0"/>
                                          </p:val>
                                        </p:tav>
                                        <p:tav tm="100000">
                                          <p:val>
                                            <p:strVal val="#ppt_w"/>
                                          </p:val>
                                        </p:tav>
                                      </p:tavLst>
                                    </p:anim>
                                    <p:anim calcmode="lin" valueType="num">
                                      <p:cBhvr>
                                        <p:cTn id="35" dur="500" fill="hold"/>
                                        <p:tgtEl>
                                          <p:spTgt spid="26"/>
                                        </p:tgtEl>
                                        <p:attrNameLst>
                                          <p:attrName>ppt_h</p:attrName>
                                        </p:attrNameLst>
                                      </p:cBhvr>
                                      <p:tavLst>
                                        <p:tav tm="0">
                                          <p:val>
                                            <p:fltVal val="0"/>
                                          </p:val>
                                        </p:tav>
                                        <p:tav tm="100000">
                                          <p:val>
                                            <p:strVal val="#ppt_h"/>
                                          </p:val>
                                        </p:tav>
                                      </p:tavLst>
                                    </p:anim>
                                    <p:animEffect transition="in" filter="fade">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500" fill="hold"/>
                                        <p:tgtEl>
                                          <p:spTgt spid="39"/>
                                        </p:tgtEl>
                                        <p:attrNameLst>
                                          <p:attrName>ppt_w</p:attrName>
                                        </p:attrNameLst>
                                      </p:cBhvr>
                                      <p:tavLst>
                                        <p:tav tm="0">
                                          <p:val>
                                            <p:fltVal val="0"/>
                                          </p:val>
                                        </p:tav>
                                        <p:tav tm="100000">
                                          <p:val>
                                            <p:strVal val="#ppt_w"/>
                                          </p:val>
                                        </p:tav>
                                      </p:tavLst>
                                    </p:anim>
                                    <p:anim calcmode="lin" valueType="num">
                                      <p:cBhvr>
                                        <p:cTn id="42" dur="500" fill="hold"/>
                                        <p:tgtEl>
                                          <p:spTgt spid="39"/>
                                        </p:tgtEl>
                                        <p:attrNameLst>
                                          <p:attrName>ppt_h</p:attrName>
                                        </p:attrNameLst>
                                      </p:cBhvr>
                                      <p:tavLst>
                                        <p:tav tm="0">
                                          <p:val>
                                            <p:fltVal val="0"/>
                                          </p:val>
                                        </p:tav>
                                        <p:tav tm="100000">
                                          <p:val>
                                            <p:strVal val="#ppt_h"/>
                                          </p:val>
                                        </p:tav>
                                      </p:tavLst>
                                    </p:anim>
                                    <p:animEffect transition="in" filter="fade">
                                      <p:cBhvr>
                                        <p:cTn id="43" dur="500"/>
                                        <p:tgtEl>
                                          <p:spTgt spid="39"/>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 calcmode="lin" valueType="num">
                                      <p:cBhvr>
                                        <p:cTn id="46" dur="500" fill="hold"/>
                                        <p:tgtEl>
                                          <p:spTgt spid="38"/>
                                        </p:tgtEl>
                                        <p:attrNameLst>
                                          <p:attrName>ppt_w</p:attrName>
                                        </p:attrNameLst>
                                      </p:cBhvr>
                                      <p:tavLst>
                                        <p:tav tm="0">
                                          <p:val>
                                            <p:fltVal val="0"/>
                                          </p:val>
                                        </p:tav>
                                        <p:tav tm="100000">
                                          <p:val>
                                            <p:strVal val="#ppt_w"/>
                                          </p:val>
                                        </p:tav>
                                      </p:tavLst>
                                    </p:anim>
                                    <p:anim calcmode="lin" valueType="num">
                                      <p:cBhvr>
                                        <p:cTn id="47" dur="500" fill="hold"/>
                                        <p:tgtEl>
                                          <p:spTgt spid="38"/>
                                        </p:tgtEl>
                                        <p:attrNameLst>
                                          <p:attrName>ppt_h</p:attrName>
                                        </p:attrNameLst>
                                      </p:cBhvr>
                                      <p:tavLst>
                                        <p:tav tm="0">
                                          <p:val>
                                            <p:fltVal val="0"/>
                                          </p:val>
                                        </p:tav>
                                        <p:tav tm="100000">
                                          <p:val>
                                            <p:strVal val="#ppt_h"/>
                                          </p:val>
                                        </p:tav>
                                      </p:tavLst>
                                    </p:anim>
                                    <p:animEffect transition="in" filter="fade">
                                      <p:cBhvr>
                                        <p:cTn id="48" dur="500"/>
                                        <p:tgtEl>
                                          <p:spTgt spid="38"/>
                                        </p:tgtEl>
                                      </p:cBhvr>
                                    </p:animEffect>
                                  </p:childTnLst>
                                </p:cTn>
                              </p:par>
                              <p:par>
                                <p:cTn id="49" presetID="22" presetClass="exit" presetSubtype="1" fill="hold" grpId="0" nodeType="withEffect">
                                  <p:stCondLst>
                                    <p:cond delay="0"/>
                                  </p:stCondLst>
                                  <p:childTnLst>
                                    <p:animEffect transition="out" filter="wipe(up)">
                                      <p:cBhvr>
                                        <p:cTn id="50" dur="500"/>
                                        <p:tgtEl>
                                          <p:spTgt spid="46"/>
                                        </p:tgtEl>
                                      </p:cBhvr>
                                    </p:animEffect>
                                    <p:set>
                                      <p:cBhvr>
                                        <p:cTn id="51" dur="1" fill="hold">
                                          <p:stCondLst>
                                            <p:cond delay="499"/>
                                          </p:stCondLst>
                                        </p:cTn>
                                        <p:tgtEl>
                                          <p:spTgt spid="46"/>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2000"/>
                                        <p:tgtEl>
                                          <p:spTgt spid="40"/>
                                        </p:tgtEl>
                                      </p:cBhvr>
                                    </p:animEffect>
                                  </p:childTnLst>
                                </p:cTn>
                              </p:par>
                              <p:par>
                                <p:cTn id="57" presetID="29" presetClass="entr" presetSubtype="0"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500" fill="hold"/>
                                        <p:tgtEl>
                                          <p:spTgt spid="43"/>
                                        </p:tgtEl>
                                        <p:attrNameLst>
                                          <p:attrName>ppt_x</p:attrName>
                                        </p:attrNameLst>
                                      </p:cBhvr>
                                      <p:tavLst>
                                        <p:tav tm="0">
                                          <p:val>
                                            <p:strVal val="#ppt_x-.2"/>
                                          </p:val>
                                        </p:tav>
                                        <p:tav tm="100000">
                                          <p:val>
                                            <p:strVal val="#ppt_x"/>
                                          </p:val>
                                        </p:tav>
                                      </p:tavLst>
                                    </p:anim>
                                    <p:anim calcmode="lin" valueType="num">
                                      <p:cBhvr>
                                        <p:cTn id="60" dur="500" fill="hold"/>
                                        <p:tgtEl>
                                          <p:spTgt spid="43"/>
                                        </p:tgtEl>
                                        <p:attrNameLst>
                                          <p:attrName>ppt_y</p:attrName>
                                        </p:attrNameLst>
                                      </p:cBhvr>
                                      <p:tavLst>
                                        <p:tav tm="0">
                                          <p:val>
                                            <p:strVal val="#ppt_y"/>
                                          </p:val>
                                        </p:tav>
                                        <p:tav tm="100000">
                                          <p:val>
                                            <p:strVal val="#ppt_y"/>
                                          </p:val>
                                        </p:tav>
                                      </p:tavLst>
                                    </p:anim>
                                    <p:animEffect transition="in" filter="wipe(right)" prLst="gradientSize: 0.1">
                                      <p:cBhvr>
                                        <p:cTn id="61" dur="500"/>
                                        <p:tgtEl>
                                          <p:spTgt spid="43"/>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2" fill="hold" grpId="0" nodeType="click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slide(fromRight)">
                                      <p:cBhvr>
                                        <p:cTn id="66" dur="500"/>
                                        <p:tgtEl>
                                          <p:spTgt spid="48"/>
                                        </p:tgtEl>
                                      </p:cBhvr>
                                    </p:animEffect>
                                  </p:childTnLst>
                                </p:cTn>
                              </p:par>
                            </p:childTnLst>
                          </p:cTn>
                        </p:par>
                        <p:par>
                          <p:cTn id="67" fill="hold">
                            <p:stCondLst>
                              <p:cond delay="500"/>
                            </p:stCondLst>
                            <p:childTnLst>
                              <p:par>
                                <p:cTn id="68" presetID="22" presetClass="exit" presetSubtype="2" fill="hold" nodeType="afterEffect">
                                  <p:stCondLst>
                                    <p:cond delay="0"/>
                                  </p:stCondLst>
                                  <p:childTnLst>
                                    <p:animEffect transition="out" filter="wipe(right)">
                                      <p:cBhvr>
                                        <p:cTn id="69" dur="500"/>
                                        <p:tgtEl>
                                          <p:spTgt spid="37"/>
                                        </p:tgtEl>
                                      </p:cBhvr>
                                    </p:animEffect>
                                    <p:set>
                                      <p:cBhvr>
                                        <p:cTn id="70" dur="1" fill="hold">
                                          <p:stCondLst>
                                            <p:cond delay="499"/>
                                          </p:stCondLst>
                                        </p:cTn>
                                        <p:tgtEl>
                                          <p:spTgt spid="37"/>
                                        </p:tgtEl>
                                        <p:attrNameLst>
                                          <p:attrName>style.visibility</p:attrName>
                                        </p:attrNameLst>
                                      </p:cBhvr>
                                      <p:to>
                                        <p:strVal val="hidden"/>
                                      </p:to>
                                    </p:set>
                                  </p:childTnLst>
                                </p:cTn>
                              </p:par>
                              <p:par>
                                <p:cTn id="71" presetID="22" presetClass="entr" presetSubtype="2" fill="hold" nodeType="withEffect">
                                  <p:stCondLst>
                                    <p:cond delay="0"/>
                                  </p:stCondLst>
                                  <p:childTnLst>
                                    <p:set>
                                      <p:cBhvr>
                                        <p:cTn id="72" dur="1" fill="hold">
                                          <p:stCondLst>
                                            <p:cond delay="0"/>
                                          </p:stCondLst>
                                        </p:cTn>
                                        <p:tgtEl>
                                          <p:spTgt spid="47"/>
                                        </p:tgtEl>
                                        <p:attrNameLst>
                                          <p:attrName>style.visibility</p:attrName>
                                        </p:attrNameLst>
                                      </p:cBhvr>
                                      <p:to>
                                        <p:strVal val="visible"/>
                                      </p:to>
                                    </p:set>
                                    <p:animEffect transition="in" filter="wipe(right)">
                                      <p:cBhvr>
                                        <p:cTn id="73" dur="500"/>
                                        <p:tgtEl>
                                          <p:spTgt spid="47"/>
                                        </p:tgtEl>
                                      </p:cBhvr>
                                    </p:animEffect>
                                  </p:childTnLst>
                                </p:cTn>
                              </p:par>
                            </p:childTnLst>
                          </p:cTn>
                        </p:par>
                        <p:par>
                          <p:cTn id="74" fill="hold">
                            <p:stCondLst>
                              <p:cond delay="1000"/>
                            </p:stCondLst>
                            <p:childTnLst>
                              <p:par>
                                <p:cTn id="75" presetID="53" presetClass="entr" presetSubtype="16" fill="hold" grpId="0" nodeType="after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p:cTn id="77" dur="500" fill="hold"/>
                                        <p:tgtEl>
                                          <p:spTgt spid="44"/>
                                        </p:tgtEl>
                                        <p:attrNameLst>
                                          <p:attrName>ppt_w</p:attrName>
                                        </p:attrNameLst>
                                      </p:cBhvr>
                                      <p:tavLst>
                                        <p:tav tm="0">
                                          <p:val>
                                            <p:fltVal val="0"/>
                                          </p:val>
                                        </p:tav>
                                        <p:tav tm="100000">
                                          <p:val>
                                            <p:strVal val="#ppt_w"/>
                                          </p:val>
                                        </p:tav>
                                      </p:tavLst>
                                    </p:anim>
                                    <p:anim calcmode="lin" valueType="num">
                                      <p:cBhvr>
                                        <p:cTn id="78" dur="500" fill="hold"/>
                                        <p:tgtEl>
                                          <p:spTgt spid="44"/>
                                        </p:tgtEl>
                                        <p:attrNameLst>
                                          <p:attrName>ppt_h</p:attrName>
                                        </p:attrNameLst>
                                      </p:cBhvr>
                                      <p:tavLst>
                                        <p:tav tm="0">
                                          <p:val>
                                            <p:fltVal val="0"/>
                                          </p:val>
                                        </p:tav>
                                        <p:tav tm="100000">
                                          <p:val>
                                            <p:strVal val="#ppt_h"/>
                                          </p:val>
                                        </p:tav>
                                      </p:tavLst>
                                    </p:anim>
                                    <p:animEffect transition="in" filter="fade">
                                      <p:cBhvr>
                                        <p:cTn id="79" dur="500"/>
                                        <p:tgtEl>
                                          <p:spTgt spid="44"/>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grpId="0" nodeType="clickEffect">
                                  <p:stCondLst>
                                    <p:cond delay="0"/>
                                  </p:stCondLst>
                                  <p:childTnLst>
                                    <p:set>
                                      <p:cBhvr>
                                        <p:cTn id="83" dur="1" fill="hold">
                                          <p:stCondLst>
                                            <p:cond delay="0"/>
                                          </p:stCondLst>
                                        </p:cTn>
                                        <p:tgtEl>
                                          <p:spTgt spid="50"/>
                                        </p:tgtEl>
                                        <p:attrNameLst>
                                          <p:attrName>style.visibility</p:attrName>
                                        </p:attrNameLst>
                                      </p:cBhvr>
                                      <p:to>
                                        <p:strVal val="visible"/>
                                      </p:to>
                                    </p:set>
                                    <p:animEffect transition="in" filter="checkerboard(across)">
                                      <p:cBhvr>
                                        <p:cTn id="8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8" grpId="0"/>
      <p:bldP spid="39" grpId="0"/>
      <p:bldP spid="43" grpId="0" animBg="1"/>
      <p:bldP spid="44" grpId="0"/>
      <p:bldP spid="46" grpId="0" animBg="1"/>
      <p:bldP spid="48" grpId="0" animBg="1"/>
      <p:bldP spid="5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marL="624078" indent="-514350">
              <a:buFont typeface="+mj-ea"/>
              <a:buAutoNum type="circleNumDbPlain" startAt="2"/>
            </a:pPr>
            <a:r>
              <a:rPr lang="ja-JP" altLang="en-US" dirty="0" smtClean="0"/>
              <a:t>性</a:t>
            </a:r>
            <a:r>
              <a:rPr lang="ja-JP" altLang="en-US" dirty="0"/>
              <a:t>相</a:t>
            </a:r>
            <a:r>
              <a:rPr lang="ja-JP" altLang="en-US" dirty="0" smtClean="0"/>
              <a:t>と形状の二性性相による</a:t>
            </a:r>
            <a:r>
              <a:rPr lang="ja-JP" altLang="en-US" dirty="0" smtClean="0">
                <a:solidFill>
                  <a:srgbClr val="0066FF"/>
                </a:solidFill>
              </a:rPr>
              <a:t>相対的関係</a:t>
            </a:r>
            <a:endParaRPr lang="ja-JP" altLang="en-US" dirty="0">
              <a:solidFill>
                <a:srgbClr val="0066FF"/>
              </a:solidFill>
            </a:endParaRPr>
          </a:p>
        </p:txBody>
      </p:sp>
      <p:sp>
        <p:nvSpPr>
          <p:cNvPr id="3" name="제목 2"/>
          <p:cNvSpPr>
            <a:spLocks noGrp="1"/>
          </p:cNvSpPr>
          <p:nvPr>
            <p:ph type="title"/>
          </p:nvPr>
        </p:nvSpPr>
        <p:spPr/>
        <p:txBody>
          <a:bodyPr>
            <a:normAutofit/>
          </a:bodyPr>
          <a:lstStyle/>
          <a:p>
            <a:r>
              <a:rPr lang="ja-JP" altLang="en-US" dirty="0"/>
              <a:t>二性性相の相対的関係</a:t>
            </a:r>
            <a:endParaRPr kumimoji="1" lang="ja-JP" altLang="en-US" dirty="0"/>
          </a:p>
        </p:txBody>
      </p:sp>
      <p:graphicFrame>
        <p:nvGraphicFramePr>
          <p:cNvPr id="6" name="표 5"/>
          <p:cNvGraphicFramePr>
            <a:graphicFrameLocks noGrp="1"/>
          </p:cNvGraphicFramePr>
          <p:nvPr>
            <p:extLst>
              <p:ext uri="{D42A27DB-BD31-4B8C-83A1-F6EECF244321}">
                <p14:modId xmlns:p14="http://schemas.microsoft.com/office/powerpoint/2010/main" val="2627533903"/>
              </p:ext>
            </p:extLst>
          </p:nvPr>
        </p:nvGraphicFramePr>
        <p:xfrm>
          <a:off x="1524000" y="2161276"/>
          <a:ext cx="6923964" cy="3720909"/>
        </p:xfrm>
        <a:graphic>
          <a:graphicData uri="http://schemas.openxmlformats.org/drawingml/2006/table">
            <a:tbl>
              <a:tblPr firstRow="1" bandRow="1">
                <a:tableStyleId>{5C22544A-7EE6-4342-B048-85BDC9FD1C3A}</a:tableStyleId>
              </a:tblPr>
              <a:tblGrid>
                <a:gridCol w="1301087"/>
                <a:gridCol w="2715904"/>
                <a:gridCol w="2906973"/>
              </a:tblGrid>
              <a:tr h="555549">
                <a:tc>
                  <a:txBody>
                    <a:bodyPr/>
                    <a:lstStyle/>
                    <a:p>
                      <a:pPr algn="ctr"/>
                      <a:r>
                        <a:rPr kumimoji="1" lang="ja-JP" altLang="en-US" dirty="0" smtClean="0"/>
                        <a:t>原則</a:t>
                      </a:r>
                      <a:endParaRPr kumimoji="1" lang="ja-JP" altLang="en-US" dirty="0"/>
                    </a:p>
                  </a:txBody>
                  <a:tcPr anchor="ctr"/>
                </a:tc>
                <a:tc>
                  <a:txBody>
                    <a:bodyPr/>
                    <a:lstStyle/>
                    <a:p>
                      <a:pPr algn="ctr"/>
                      <a:r>
                        <a:rPr kumimoji="1" lang="ja-JP" altLang="en-US" dirty="0" smtClean="0"/>
                        <a:t>展開</a:t>
                      </a:r>
                      <a:endParaRPr kumimoji="1" lang="ja-JP" altLang="en-US" dirty="0"/>
                    </a:p>
                  </a:txBody>
                  <a:tcPr anchor="ctr"/>
                </a:tc>
                <a:tc>
                  <a:txBody>
                    <a:bodyPr/>
                    <a:lstStyle/>
                    <a:p>
                      <a:pPr algn="ctr"/>
                      <a:r>
                        <a:rPr kumimoji="1" lang="ja-JP" altLang="en-US" dirty="0" smtClean="0"/>
                        <a:t>生活（言葉、態度）</a:t>
                      </a:r>
                      <a:endParaRPr kumimoji="1" lang="en-US" altLang="ja-JP" dirty="0" smtClean="0"/>
                    </a:p>
                  </a:txBody>
                  <a:tcPr anchor="ctr"/>
                </a:tc>
              </a:tr>
              <a:tr h="3165360">
                <a:tc>
                  <a:txBody>
                    <a:bodyPr/>
                    <a:lstStyle/>
                    <a:p>
                      <a:r>
                        <a:rPr kumimoji="1" lang="ja-JP" altLang="en-US" dirty="0" smtClean="0"/>
                        <a:t>いつも違う（絶対的でない）私</a:t>
                      </a:r>
                      <a:endParaRPr kumimoji="1" lang="en-US" altLang="ja-JP" dirty="0" smtClean="0"/>
                    </a:p>
                  </a:txBody>
                  <a:tcPr anchor="ct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36" name="テキスト ボックス 22"/>
          <p:cNvSpPr txBox="1"/>
          <p:nvPr/>
        </p:nvSpPr>
        <p:spPr>
          <a:xfrm>
            <a:off x="2918836" y="2885471"/>
            <a:ext cx="2478843" cy="369332"/>
          </a:xfrm>
          <a:prstGeom prst="rect">
            <a:avLst/>
          </a:prstGeom>
          <a:noFill/>
        </p:spPr>
        <p:txBody>
          <a:bodyPr wrap="square" rtlCol="0">
            <a:spAutoFit/>
          </a:bodyPr>
          <a:lstStyle/>
          <a:p>
            <a:r>
              <a:rPr lang="ja-JP" altLang="en-US" dirty="0"/>
              <a:t>自分</a:t>
            </a:r>
            <a:r>
              <a:rPr lang="ja-JP" altLang="en-US" dirty="0" smtClean="0"/>
              <a:t>を絶対視しない</a:t>
            </a:r>
            <a:endParaRPr kumimoji="1" lang="ja-JP" altLang="en-US" dirty="0"/>
          </a:p>
        </p:txBody>
      </p:sp>
      <p:sp>
        <p:nvSpPr>
          <p:cNvPr id="37" name="テキスト ボックス 23"/>
          <p:cNvSpPr txBox="1"/>
          <p:nvPr/>
        </p:nvSpPr>
        <p:spPr>
          <a:xfrm>
            <a:off x="5637719" y="2839305"/>
            <a:ext cx="2359867" cy="461665"/>
          </a:xfrm>
          <a:prstGeom prst="rect">
            <a:avLst/>
          </a:prstGeom>
          <a:noFill/>
        </p:spPr>
        <p:txBody>
          <a:bodyPr wrap="square" rtlCol="0">
            <a:spAutoFit/>
          </a:bodyPr>
          <a:lstStyle/>
          <a:p>
            <a:r>
              <a:rPr lang="ja-JP" altLang="en-US" sz="2400" b="1" dirty="0" smtClean="0">
                <a:solidFill>
                  <a:srgbClr val="0070C0"/>
                </a:solidFill>
              </a:rPr>
              <a:t>謙虚・謙遜</a:t>
            </a:r>
            <a:endParaRPr kumimoji="1" lang="ja-JP" altLang="en-US" sz="2400" b="1" dirty="0">
              <a:solidFill>
                <a:srgbClr val="0070C0"/>
              </a:solidFill>
            </a:endParaRPr>
          </a:p>
        </p:txBody>
      </p:sp>
      <p:sp>
        <p:nvSpPr>
          <p:cNvPr id="40" name="テキスト ボックス 29"/>
          <p:cNvSpPr txBox="1"/>
          <p:nvPr/>
        </p:nvSpPr>
        <p:spPr>
          <a:xfrm>
            <a:off x="2918836" y="4546480"/>
            <a:ext cx="2547100" cy="646331"/>
          </a:xfrm>
          <a:prstGeom prst="rect">
            <a:avLst/>
          </a:prstGeom>
          <a:noFill/>
        </p:spPr>
        <p:txBody>
          <a:bodyPr wrap="square" rtlCol="0">
            <a:spAutoFit/>
          </a:bodyPr>
          <a:lstStyle/>
          <a:p>
            <a:r>
              <a:rPr lang="ja-JP" altLang="en-US" dirty="0"/>
              <a:t>よ</a:t>
            </a:r>
            <a:r>
              <a:rPr lang="ja-JP" altLang="en-US" dirty="0" smtClean="0"/>
              <a:t>り価値的な生き方を目指す</a:t>
            </a:r>
            <a:endParaRPr lang="ja-JP" altLang="en-US" dirty="0"/>
          </a:p>
        </p:txBody>
      </p:sp>
      <p:sp>
        <p:nvSpPr>
          <p:cNvPr id="12" name="テキスト ボックス 23"/>
          <p:cNvSpPr txBox="1"/>
          <p:nvPr/>
        </p:nvSpPr>
        <p:spPr>
          <a:xfrm>
            <a:off x="5637719" y="4877809"/>
            <a:ext cx="2359867" cy="461665"/>
          </a:xfrm>
          <a:prstGeom prst="rect">
            <a:avLst/>
          </a:prstGeom>
          <a:noFill/>
        </p:spPr>
        <p:txBody>
          <a:bodyPr wrap="square" rtlCol="0">
            <a:spAutoFit/>
          </a:bodyPr>
          <a:lstStyle/>
          <a:p>
            <a:r>
              <a:rPr kumimoji="1" lang="ja-JP" altLang="en-US" sz="2400" b="1" dirty="0" smtClean="0">
                <a:solidFill>
                  <a:srgbClr val="0070C0"/>
                </a:solidFill>
              </a:rPr>
              <a:t>克己・忍耐</a:t>
            </a:r>
            <a:endParaRPr kumimoji="1" lang="ja-JP" altLang="en-US" sz="2400" b="1" dirty="0">
              <a:solidFill>
                <a:srgbClr val="0070C0"/>
              </a:solidFill>
            </a:endParaRPr>
          </a:p>
        </p:txBody>
      </p:sp>
      <p:sp>
        <p:nvSpPr>
          <p:cNvPr id="13" name="テキスト ボックス 23"/>
          <p:cNvSpPr txBox="1"/>
          <p:nvPr/>
        </p:nvSpPr>
        <p:spPr>
          <a:xfrm>
            <a:off x="5637719" y="4492186"/>
            <a:ext cx="2359867" cy="461665"/>
          </a:xfrm>
          <a:prstGeom prst="rect">
            <a:avLst/>
          </a:prstGeom>
          <a:noFill/>
        </p:spPr>
        <p:txBody>
          <a:bodyPr wrap="square" rtlCol="0">
            <a:spAutoFit/>
          </a:bodyPr>
          <a:lstStyle/>
          <a:p>
            <a:r>
              <a:rPr kumimoji="1" lang="ja-JP" altLang="en-US" sz="2400" b="1" dirty="0" smtClean="0">
                <a:solidFill>
                  <a:srgbClr val="0070C0"/>
                </a:solidFill>
              </a:rPr>
              <a:t>学ぶ姿勢</a:t>
            </a:r>
            <a:endParaRPr kumimoji="1" lang="ja-JP" altLang="en-US" sz="2400" b="1" dirty="0">
              <a:solidFill>
                <a:srgbClr val="0070C0"/>
              </a:solidFill>
            </a:endParaRPr>
          </a:p>
        </p:txBody>
      </p:sp>
      <p:sp>
        <p:nvSpPr>
          <p:cNvPr id="15" name="テキスト ボックス 23"/>
          <p:cNvSpPr txBox="1"/>
          <p:nvPr/>
        </p:nvSpPr>
        <p:spPr>
          <a:xfrm>
            <a:off x="5637719" y="3584167"/>
            <a:ext cx="2359867" cy="461665"/>
          </a:xfrm>
          <a:prstGeom prst="rect">
            <a:avLst/>
          </a:prstGeom>
          <a:noFill/>
        </p:spPr>
        <p:txBody>
          <a:bodyPr wrap="square" rtlCol="0">
            <a:spAutoFit/>
          </a:bodyPr>
          <a:lstStyle/>
          <a:p>
            <a:r>
              <a:rPr lang="ja-JP" altLang="en-US" sz="2400" b="1" dirty="0">
                <a:solidFill>
                  <a:srgbClr val="0070C0"/>
                </a:solidFill>
              </a:rPr>
              <a:t>自分</a:t>
            </a:r>
            <a:r>
              <a:rPr lang="ja-JP" altLang="en-US" sz="2400" b="1" dirty="0" smtClean="0">
                <a:solidFill>
                  <a:srgbClr val="0070C0"/>
                </a:solidFill>
              </a:rPr>
              <a:t>を客観視</a:t>
            </a:r>
            <a:endParaRPr kumimoji="1" lang="ja-JP" altLang="en-US" sz="2400" b="1" dirty="0">
              <a:solidFill>
                <a:srgbClr val="0070C0"/>
              </a:solidFill>
            </a:endParaRPr>
          </a:p>
        </p:txBody>
      </p:sp>
      <p:sp>
        <p:nvSpPr>
          <p:cNvPr id="16" name="テキスト ボックス 23"/>
          <p:cNvSpPr txBox="1"/>
          <p:nvPr/>
        </p:nvSpPr>
        <p:spPr>
          <a:xfrm>
            <a:off x="5637719" y="3205434"/>
            <a:ext cx="2578233" cy="461665"/>
          </a:xfrm>
          <a:prstGeom prst="rect">
            <a:avLst/>
          </a:prstGeom>
          <a:noFill/>
        </p:spPr>
        <p:txBody>
          <a:bodyPr wrap="square" rtlCol="0">
            <a:spAutoFit/>
          </a:bodyPr>
          <a:lstStyle/>
          <a:p>
            <a:r>
              <a:rPr kumimoji="1" lang="ja-JP" altLang="en-US" sz="2400" b="1" dirty="0" smtClean="0">
                <a:solidFill>
                  <a:srgbClr val="0070C0"/>
                </a:solidFill>
              </a:rPr>
              <a:t>相手に対する配慮</a:t>
            </a:r>
            <a:endParaRPr kumimoji="1" lang="ja-JP" altLang="en-US" sz="2400" b="1" dirty="0">
              <a:solidFill>
                <a:srgbClr val="0070C0"/>
              </a:solidFill>
            </a:endParaRPr>
          </a:p>
        </p:txBody>
      </p:sp>
      <p:sp>
        <p:nvSpPr>
          <p:cNvPr id="17" name="テキスト ボックス 23"/>
          <p:cNvSpPr txBox="1"/>
          <p:nvPr/>
        </p:nvSpPr>
        <p:spPr>
          <a:xfrm>
            <a:off x="5637719" y="5234670"/>
            <a:ext cx="2359867" cy="461665"/>
          </a:xfrm>
          <a:prstGeom prst="rect">
            <a:avLst/>
          </a:prstGeom>
          <a:noFill/>
        </p:spPr>
        <p:txBody>
          <a:bodyPr wrap="square" rtlCol="0">
            <a:spAutoFit/>
          </a:bodyPr>
          <a:lstStyle/>
          <a:p>
            <a:r>
              <a:rPr kumimoji="1" lang="ja-JP" altLang="en-US" sz="2400" b="1" dirty="0" smtClean="0">
                <a:solidFill>
                  <a:srgbClr val="0070C0"/>
                </a:solidFill>
              </a:rPr>
              <a:t>愛</a:t>
            </a:r>
            <a:endParaRPr kumimoji="1" lang="ja-JP" altLang="en-US" sz="2400" b="1" dirty="0">
              <a:solidFill>
                <a:srgbClr val="0070C0"/>
              </a:solidFill>
            </a:endParaRPr>
          </a:p>
        </p:txBody>
      </p:sp>
    </p:spTree>
    <p:extLst>
      <p:ext uri="{BB962C8B-B14F-4D97-AF65-F5344CB8AC3E}">
        <p14:creationId xmlns:p14="http://schemas.microsoft.com/office/powerpoint/2010/main" val="260848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trips(downRight)">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strips(downRight)">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strips(downRigh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trips(downRigh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strips(downRight)">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trips(downRigh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strips(downRigh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strips(downRight)">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40" grpId="0"/>
      <p:bldP spid="12" grpId="0"/>
      <p:bldP spid="13" grpId="0"/>
      <p:bldP spid="15" grpId="0"/>
      <p:bldP spid="16" grpId="0"/>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被造物はすべて、神の実体対象</a:t>
            </a:r>
            <a:endParaRPr lang="ja-JP" altLang="en-US" dirty="0"/>
          </a:p>
        </p:txBody>
      </p:sp>
      <p:sp>
        <p:nvSpPr>
          <p:cNvPr id="3" name="제목 2"/>
          <p:cNvSpPr>
            <a:spLocks noGrp="1"/>
          </p:cNvSpPr>
          <p:nvPr>
            <p:ph type="title"/>
          </p:nvPr>
        </p:nvSpPr>
        <p:spPr/>
        <p:txBody>
          <a:bodyPr/>
          <a:lstStyle/>
          <a:p>
            <a:r>
              <a:rPr kumimoji="1" lang="en-US" altLang="ja-JP" dirty="0" smtClean="0"/>
              <a:t>(</a:t>
            </a:r>
            <a:r>
              <a:rPr lang="ja-JP" altLang="en-US" dirty="0"/>
              <a:t>二</a:t>
            </a:r>
            <a:r>
              <a:rPr kumimoji="1" lang="en-US" altLang="ja-JP" dirty="0" smtClean="0"/>
              <a:t>)</a:t>
            </a:r>
            <a:r>
              <a:rPr kumimoji="1" lang="ja-JP" altLang="en-US" dirty="0" smtClean="0"/>
              <a:t>神と被造世界との関係</a:t>
            </a:r>
            <a:endParaRPr kumimoji="1" lang="ja-JP" altLang="en-US" dirty="0"/>
          </a:p>
        </p:txBody>
      </p:sp>
      <p:grpSp>
        <p:nvGrpSpPr>
          <p:cNvPr id="35" name="グループ化 40"/>
          <p:cNvGrpSpPr/>
          <p:nvPr/>
        </p:nvGrpSpPr>
        <p:grpSpPr>
          <a:xfrm>
            <a:off x="4097409" y="2188857"/>
            <a:ext cx="882198" cy="878008"/>
            <a:chOff x="6062888" y="5600754"/>
            <a:chExt cx="882198" cy="878008"/>
          </a:xfrm>
        </p:grpSpPr>
        <p:grpSp>
          <p:nvGrpSpPr>
            <p:cNvPr id="36" name="Group 9"/>
            <p:cNvGrpSpPr>
              <a:grpSpLocks/>
            </p:cNvGrpSpPr>
            <p:nvPr/>
          </p:nvGrpSpPr>
          <p:grpSpPr bwMode="auto">
            <a:xfrm rot="5400000">
              <a:off x="6064983" y="5598659"/>
              <a:ext cx="878008" cy="882198"/>
              <a:chOff x="1383" y="1434"/>
              <a:chExt cx="2017" cy="2022"/>
            </a:xfrm>
          </p:grpSpPr>
          <p:pic>
            <p:nvPicPr>
              <p:cNvPr id="38"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39"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37"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pic>
        <p:nvPicPr>
          <p:cNvPr id="48" name="Picture 4" descr="C:\Users\kane\AppData\Local\Microsoft\Windows\Temporary Internet Files\Content.IE5\H17L0QHY\MP900444591[1].jpg"/>
          <p:cNvPicPr>
            <a:picLocks noChangeAspect="1" noChangeArrowheads="1"/>
          </p:cNvPicPr>
          <p:nvPr/>
        </p:nvPicPr>
        <p:blipFill>
          <a:blip r:embed="rId4" cstate="print"/>
          <a:srcRect/>
          <a:stretch>
            <a:fillRect/>
          </a:stretch>
        </p:blipFill>
        <p:spPr bwMode="auto">
          <a:xfrm>
            <a:off x="3718701" y="4693429"/>
            <a:ext cx="1639614" cy="1091146"/>
          </a:xfrm>
          <a:prstGeom prst="rect">
            <a:avLst/>
          </a:prstGeom>
          <a:noFill/>
        </p:spPr>
      </p:pic>
      <p:sp>
        <p:nvSpPr>
          <p:cNvPr id="55" name="テキスト ボックス 16"/>
          <p:cNvSpPr txBox="1"/>
          <p:nvPr/>
        </p:nvSpPr>
        <p:spPr>
          <a:xfrm>
            <a:off x="5119995" y="2428808"/>
            <a:ext cx="1297173" cy="369332"/>
          </a:xfrm>
          <a:prstGeom prst="rect">
            <a:avLst/>
          </a:prstGeom>
          <a:noFill/>
        </p:spPr>
        <p:txBody>
          <a:bodyPr wrap="square" rtlCol="0">
            <a:spAutoFit/>
          </a:bodyPr>
          <a:lstStyle/>
          <a:p>
            <a:r>
              <a:rPr kumimoji="1" lang="ja-JP" altLang="en-US" b="1" dirty="0" smtClean="0"/>
              <a:t>二性性相</a:t>
            </a:r>
            <a:endParaRPr kumimoji="1" lang="ja-JP" altLang="en-US" b="1" dirty="0"/>
          </a:p>
        </p:txBody>
      </p:sp>
      <p:sp>
        <p:nvSpPr>
          <p:cNvPr id="56" name="テキスト ボックス 17"/>
          <p:cNvSpPr txBox="1"/>
          <p:nvPr/>
        </p:nvSpPr>
        <p:spPr>
          <a:xfrm>
            <a:off x="2151483" y="2428184"/>
            <a:ext cx="1449874" cy="369332"/>
          </a:xfrm>
          <a:prstGeom prst="rect">
            <a:avLst/>
          </a:prstGeom>
          <a:noFill/>
        </p:spPr>
        <p:txBody>
          <a:bodyPr vert="horz" wrap="square" rtlCol="0">
            <a:spAutoFit/>
          </a:bodyPr>
          <a:lstStyle/>
          <a:p>
            <a:pPr algn="ctr"/>
            <a:r>
              <a:rPr lang="ja-JP" altLang="en-US" b="1" dirty="0">
                <a:solidFill>
                  <a:srgbClr val="FF0000"/>
                </a:solidFill>
              </a:rPr>
              <a:t>無形</a:t>
            </a:r>
            <a:r>
              <a:rPr lang="ja-JP" altLang="en-US" b="1" dirty="0" smtClean="0"/>
              <a:t>の</a:t>
            </a:r>
            <a:r>
              <a:rPr lang="ja-JP" altLang="en-US" b="1" dirty="0" smtClean="0">
                <a:solidFill>
                  <a:srgbClr val="0066FF"/>
                </a:solidFill>
              </a:rPr>
              <a:t>主体</a:t>
            </a:r>
            <a:endParaRPr kumimoji="1" lang="ja-JP" altLang="en-US" b="1" dirty="0">
              <a:solidFill>
                <a:srgbClr val="0066FF"/>
              </a:solidFill>
            </a:endParaRPr>
          </a:p>
        </p:txBody>
      </p:sp>
      <p:sp>
        <p:nvSpPr>
          <p:cNvPr id="57" name="アーチ 34"/>
          <p:cNvSpPr/>
          <p:nvPr/>
        </p:nvSpPr>
        <p:spPr>
          <a:xfrm>
            <a:off x="3360863" y="2343680"/>
            <a:ext cx="2407718" cy="1450395"/>
          </a:xfrm>
          <a:prstGeom prst="blockArc">
            <a:avLst>
              <a:gd name="adj1" fmla="val 21172247"/>
              <a:gd name="adj2" fmla="val 11222966"/>
              <a:gd name="adj3" fmla="val 38748"/>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ysClr val="windowText" lastClr="000000"/>
                </a:solidFill>
              </a:rPr>
              <a:t/>
            </a:r>
            <a:br>
              <a:rPr kumimoji="1" lang="en-US" altLang="ja-JP" b="1" dirty="0" smtClean="0">
                <a:solidFill>
                  <a:sysClr val="windowText" lastClr="000000"/>
                </a:solidFill>
              </a:rPr>
            </a:br>
            <a:r>
              <a:rPr kumimoji="1" lang="ja-JP" altLang="en-US" b="1" dirty="0" smtClean="0">
                <a:solidFill>
                  <a:sysClr val="windowText" lastClr="000000"/>
                </a:solidFill>
              </a:rPr>
              <a:t>似て</a:t>
            </a:r>
            <a:endParaRPr kumimoji="1" lang="ja-JP" altLang="en-US" b="1" dirty="0">
              <a:solidFill>
                <a:sysClr val="windowText" lastClr="000000"/>
              </a:solidFill>
            </a:endParaRPr>
          </a:p>
        </p:txBody>
      </p:sp>
      <p:grpSp>
        <p:nvGrpSpPr>
          <p:cNvPr id="72" name="그룹 71"/>
          <p:cNvGrpSpPr/>
          <p:nvPr/>
        </p:nvGrpSpPr>
        <p:grpSpPr>
          <a:xfrm>
            <a:off x="3308433" y="3875962"/>
            <a:ext cx="2460148" cy="791574"/>
            <a:chOff x="3090065" y="3807722"/>
            <a:chExt cx="2460148" cy="791574"/>
          </a:xfrm>
        </p:grpSpPr>
        <p:sp>
          <p:nvSpPr>
            <p:cNvPr id="63" name="아래쪽 화살표 62"/>
            <p:cNvSpPr/>
            <p:nvPr/>
          </p:nvSpPr>
          <p:spPr>
            <a:xfrm>
              <a:off x="3090065" y="3807722"/>
              <a:ext cx="2460148" cy="791574"/>
            </a:xfrm>
            <a:prstGeom prst="downArrow">
              <a:avLst>
                <a:gd name="adj1" fmla="val 73601"/>
                <a:gd name="adj2" fmla="val 31219"/>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solidFill>
                  <a:schemeClr val="tx1"/>
                </a:solidFill>
                <a:latin typeface="Arial" charset="0"/>
                <a:ea typeface="ＭＳ Ｐゴシック" charset="-128"/>
              </a:endParaRPr>
            </a:p>
          </p:txBody>
        </p:sp>
        <p:sp>
          <p:nvSpPr>
            <p:cNvPr id="58" name="テキスト ボックス 17"/>
            <p:cNvSpPr txBox="1"/>
            <p:nvPr/>
          </p:nvSpPr>
          <p:spPr>
            <a:xfrm>
              <a:off x="3321393" y="3922599"/>
              <a:ext cx="1997494" cy="356938"/>
            </a:xfrm>
            <a:prstGeom prst="rect">
              <a:avLst/>
            </a:prstGeom>
            <a:noFill/>
          </p:spPr>
          <p:txBody>
            <a:bodyPr vert="horz" wrap="square" rtlCol="0">
              <a:spAutoFit/>
            </a:bodyPr>
            <a:lstStyle/>
            <a:p>
              <a:pPr algn="ctr"/>
              <a:r>
                <a:rPr lang="ja-JP" altLang="en-US" b="1" dirty="0" smtClean="0"/>
                <a:t>実体</a:t>
              </a:r>
              <a:r>
                <a:rPr lang="ja-JP" altLang="en-US" b="1" dirty="0"/>
                <a:t>とし</a:t>
              </a:r>
              <a:r>
                <a:rPr lang="ja-JP" altLang="en-US" b="1" dirty="0" smtClean="0"/>
                <a:t>て分立</a:t>
              </a:r>
              <a:endParaRPr kumimoji="1" lang="ja-JP" altLang="en-US" b="1" dirty="0"/>
            </a:p>
          </p:txBody>
        </p:sp>
      </p:grpSp>
      <p:sp>
        <p:nvSpPr>
          <p:cNvPr id="65" name="テキスト ボックス 17"/>
          <p:cNvSpPr txBox="1"/>
          <p:nvPr/>
        </p:nvSpPr>
        <p:spPr>
          <a:xfrm>
            <a:off x="2151483" y="5054336"/>
            <a:ext cx="1449874" cy="369332"/>
          </a:xfrm>
          <a:prstGeom prst="rect">
            <a:avLst/>
          </a:prstGeom>
          <a:noFill/>
        </p:spPr>
        <p:txBody>
          <a:bodyPr vert="horz" wrap="square" rtlCol="0">
            <a:spAutoFit/>
          </a:bodyPr>
          <a:lstStyle/>
          <a:p>
            <a:pPr algn="ctr"/>
            <a:r>
              <a:rPr kumimoji="1" lang="ja-JP" altLang="en-US" b="1" dirty="0" smtClean="0">
                <a:solidFill>
                  <a:srgbClr val="FF0000"/>
                </a:solidFill>
              </a:rPr>
              <a:t>実体</a:t>
            </a:r>
            <a:r>
              <a:rPr kumimoji="1" lang="ja-JP" altLang="en-US" b="1" dirty="0" smtClean="0">
                <a:solidFill>
                  <a:srgbClr val="0066FF"/>
                </a:solidFill>
              </a:rPr>
              <a:t>対象</a:t>
            </a:r>
            <a:endParaRPr kumimoji="1" lang="ja-JP" altLang="en-US" b="1" dirty="0">
              <a:solidFill>
                <a:srgbClr val="0066FF"/>
              </a:solidFill>
            </a:endParaRPr>
          </a:p>
        </p:txBody>
      </p:sp>
      <p:sp>
        <p:nvSpPr>
          <p:cNvPr id="67" name="テキスト ボックス 35"/>
          <p:cNvSpPr txBox="1"/>
          <p:nvPr/>
        </p:nvSpPr>
        <p:spPr>
          <a:xfrm>
            <a:off x="4154080" y="5839381"/>
            <a:ext cx="772510" cy="369332"/>
          </a:xfrm>
          <a:prstGeom prst="rect">
            <a:avLst/>
          </a:prstGeom>
          <a:noFill/>
        </p:spPr>
        <p:txBody>
          <a:bodyPr wrap="square" rtlCol="0">
            <a:spAutoFit/>
          </a:bodyPr>
          <a:lstStyle/>
          <a:p>
            <a:pPr algn="ctr"/>
            <a:r>
              <a:rPr kumimoji="1" lang="ja-JP" altLang="en-US" dirty="0" smtClean="0"/>
              <a:t>人間</a:t>
            </a:r>
            <a:endParaRPr kumimoji="1" lang="ja-JP" altLang="en-US" dirty="0"/>
          </a:p>
        </p:txBody>
      </p:sp>
      <p:sp>
        <p:nvSpPr>
          <p:cNvPr id="68" name="テキスト ボックス 36"/>
          <p:cNvSpPr txBox="1"/>
          <p:nvPr/>
        </p:nvSpPr>
        <p:spPr>
          <a:xfrm>
            <a:off x="4154080" y="6244126"/>
            <a:ext cx="772510" cy="369332"/>
          </a:xfrm>
          <a:prstGeom prst="rect">
            <a:avLst/>
          </a:prstGeom>
          <a:noFill/>
        </p:spPr>
        <p:txBody>
          <a:bodyPr wrap="square" rtlCol="0">
            <a:spAutoFit/>
          </a:bodyPr>
          <a:lstStyle/>
          <a:p>
            <a:pPr algn="ctr"/>
            <a:r>
              <a:rPr lang="ja-JP" altLang="en-US" dirty="0"/>
              <a:t>万物</a:t>
            </a:r>
            <a:endParaRPr kumimoji="1" lang="ja-JP" altLang="en-US" dirty="0"/>
          </a:p>
        </p:txBody>
      </p:sp>
      <p:sp>
        <p:nvSpPr>
          <p:cNvPr id="69" name="テキスト ボックス 37"/>
          <p:cNvSpPr txBox="1"/>
          <p:nvPr/>
        </p:nvSpPr>
        <p:spPr>
          <a:xfrm>
            <a:off x="5358315" y="5839381"/>
            <a:ext cx="2129884" cy="369332"/>
          </a:xfrm>
          <a:prstGeom prst="rect">
            <a:avLst/>
          </a:prstGeom>
          <a:noFill/>
        </p:spPr>
        <p:txBody>
          <a:bodyPr wrap="square" rtlCol="0">
            <a:spAutoFit/>
          </a:bodyPr>
          <a:lstStyle/>
          <a:p>
            <a:r>
              <a:rPr lang="ja-JP" altLang="en-US" dirty="0" smtClean="0"/>
              <a:t>形象的個性真理体</a:t>
            </a:r>
            <a:endParaRPr kumimoji="1" lang="ja-JP" altLang="en-US" dirty="0"/>
          </a:p>
        </p:txBody>
      </p:sp>
      <p:sp>
        <p:nvSpPr>
          <p:cNvPr id="70" name="テキスト ボックス 38"/>
          <p:cNvSpPr txBox="1"/>
          <p:nvPr/>
        </p:nvSpPr>
        <p:spPr>
          <a:xfrm>
            <a:off x="5358315" y="6244126"/>
            <a:ext cx="2129884" cy="369332"/>
          </a:xfrm>
          <a:prstGeom prst="rect">
            <a:avLst/>
          </a:prstGeom>
          <a:noFill/>
        </p:spPr>
        <p:txBody>
          <a:bodyPr wrap="square" rtlCol="0">
            <a:spAutoFit/>
          </a:bodyPr>
          <a:lstStyle/>
          <a:p>
            <a:r>
              <a:rPr kumimoji="1" lang="ja-JP" altLang="en-US" dirty="0" smtClean="0"/>
              <a:t>象徴的個性真理体</a:t>
            </a:r>
            <a:endParaRPr kumimoji="1" lang="ja-JP" altLang="en-US" dirty="0"/>
          </a:p>
        </p:txBody>
      </p:sp>
      <p:sp>
        <p:nvSpPr>
          <p:cNvPr id="73" name="テキスト ボックス 17"/>
          <p:cNvSpPr txBox="1"/>
          <p:nvPr/>
        </p:nvSpPr>
        <p:spPr>
          <a:xfrm>
            <a:off x="5542103" y="5054336"/>
            <a:ext cx="1795968" cy="369332"/>
          </a:xfrm>
          <a:prstGeom prst="rect">
            <a:avLst/>
          </a:prstGeom>
          <a:noFill/>
        </p:spPr>
        <p:txBody>
          <a:bodyPr vert="horz" wrap="square" rtlCol="0">
            <a:spAutoFit/>
          </a:bodyPr>
          <a:lstStyle/>
          <a:p>
            <a:pPr algn="ctr"/>
            <a:r>
              <a:rPr kumimoji="1" lang="ja-JP" altLang="en-US" b="1" dirty="0" smtClean="0"/>
              <a:t>＝　 </a:t>
            </a:r>
            <a:r>
              <a:rPr kumimoji="1" lang="ja-JP" altLang="en-US" b="1" dirty="0" smtClean="0">
                <a:solidFill>
                  <a:srgbClr val="99FF66"/>
                </a:solidFill>
              </a:rPr>
              <a:t>個性真理体</a:t>
            </a:r>
            <a:endParaRPr kumimoji="1" lang="ja-JP" altLang="en-US" b="1" dirty="0">
              <a:solidFill>
                <a:srgbClr val="99FF66"/>
              </a:solidFill>
            </a:endParaRPr>
          </a:p>
        </p:txBody>
      </p:sp>
      <p:sp>
        <p:nvSpPr>
          <p:cNvPr id="74" name="テキスト ボックス 37"/>
          <p:cNvSpPr txBox="1"/>
          <p:nvPr/>
        </p:nvSpPr>
        <p:spPr>
          <a:xfrm>
            <a:off x="1869747" y="5839381"/>
            <a:ext cx="1848954" cy="369332"/>
          </a:xfrm>
          <a:prstGeom prst="rect">
            <a:avLst/>
          </a:prstGeom>
          <a:noFill/>
        </p:spPr>
        <p:txBody>
          <a:bodyPr wrap="square" rtlCol="0">
            <a:spAutoFit/>
          </a:bodyPr>
          <a:lstStyle/>
          <a:p>
            <a:pPr algn="r"/>
            <a:r>
              <a:rPr lang="ja-JP" altLang="en-US" dirty="0" smtClean="0"/>
              <a:t>形象的実体対象</a:t>
            </a:r>
            <a:endParaRPr kumimoji="1" lang="ja-JP" altLang="en-US" dirty="0"/>
          </a:p>
        </p:txBody>
      </p:sp>
      <p:sp>
        <p:nvSpPr>
          <p:cNvPr id="75" name="テキスト ボックス 38"/>
          <p:cNvSpPr txBox="1"/>
          <p:nvPr/>
        </p:nvSpPr>
        <p:spPr>
          <a:xfrm>
            <a:off x="1869747" y="6244126"/>
            <a:ext cx="1848954" cy="369332"/>
          </a:xfrm>
          <a:prstGeom prst="rect">
            <a:avLst/>
          </a:prstGeom>
          <a:noFill/>
        </p:spPr>
        <p:txBody>
          <a:bodyPr wrap="square" rtlCol="0">
            <a:spAutoFit/>
          </a:bodyPr>
          <a:lstStyle/>
          <a:p>
            <a:pPr algn="r"/>
            <a:r>
              <a:rPr kumimoji="1" lang="ja-JP" altLang="en-US" dirty="0" smtClean="0">
                <a:solidFill>
                  <a:schemeClr val="bg1"/>
                </a:solidFill>
              </a:rPr>
              <a:t>象徴</a:t>
            </a:r>
            <a:r>
              <a:rPr kumimoji="1" lang="ja-JP" altLang="en-US" dirty="0" smtClean="0"/>
              <a:t>的実体対象</a:t>
            </a:r>
            <a:endParaRPr kumimoji="1" lang="ja-JP" altLang="en-US" dirty="0"/>
          </a:p>
        </p:txBody>
      </p:sp>
      <p:cxnSp>
        <p:nvCxnSpPr>
          <p:cNvPr id="77" name="직선 연결선 76"/>
          <p:cNvCxnSpPr>
            <a:stCxn id="74" idx="3"/>
            <a:endCxn id="67" idx="1"/>
          </p:cNvCxnSpPr>
          <p:nvPr/>
        </p:nvCxnSpPr>
        <p:spPr>
          <a:xfrm>
            <a:off x="3718701" y="6024047"/>
            <a:ext cx="43537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직선 연결선 78"/>
          <p:cNvCxnSpPr>
            <a:stCxn id="67" idx="3"/>
            <a:endCxn id="69" idx="1"/>
          </p:cNvCxnSpPr>
          <p:nvPr/>
        </p:nvCxnSpPr>
        <p:spPr>
          <a:xfrm>
            <a:off x="4926590" y="6024047"/>
            <a:ext cx="43172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직선 연결선 80"/>
          <p:cNvCxnSpPr>
            <a:stCxn id="75" idx="3"/>
            <a:endCxn id="68" idx="1"/>
          </p:cNvCxnSpPr>
          <p:nvPr/>
        </p:nvCxnSpPr>
        <p:spPr>
          <a:xfrm>
            <a:off x="3718701" y="6428792"/>
            <a:ext cx="43537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직선 연결선 82"/>
          <p:cNvCxnSpPr>
            <a:stCxn id="70" idx="1"/>
            <a:endCxn id="68" idx="3"/>
          </p:cNvCxnSpPr>
          <p:nvPr/>
        </p:nvCxnSpPr>
        <p:spPr>
          <a:xfrm flipH="1">
            <a:off x="4926590" y="6428792"/>
            <a:ext cx="43172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5" name="AutoShape 41"/>
          <p:cNvSpPr>
            <a:spLocks noChangeArrowheads="1"/>
          </p:cNvSpPr>
          <p:nvPr/>
        </p:nvSpPr>
        <p:spPr bwMode="auto">
          <a:xfrm flipH="1">
            <a:off x="2757161" y="2957681"/>
            <a:ext cx="238518" cy="1954405"/>
          </a:xfrm>
          <a:prstGeom prst="upDownArrow">
            <a:avLst>
              <a:gd name="adj1" fmla="val 48721"/>
              <a:gd name="adj2" fmla="val 44517"/>
            </a:avLst>
          </a:prstGeom>
          <a:gradFill rotWithShape="1">
            <a:gsLst>
              <a:gs pos="0">
                <a:srgbClr val="FFFF99"/>
              </a:gs>
              <a:gs pos="100000">
                <a:srgbClr val="99FF66"/>
              </a:gs>
            </a:gsLst>
            <a:lin ang="5400000" scaled="1"/>
          </a:gradFill>
          <a:ln w="9525">
            <a:noFill/>
            <a:miter lim="800000"/>
            <a:headEnd/>
            <a:tailEnd/>
          </a:ln>
        </p:spPr>
        <p:txBody>
          <a:bodyPr vert="eaVert" wrap="none" anchor="ctr"/>
          <a:lstStyle/>
          <a:p>
            <a:endParaRPr lang="ja-JP" altLang="en-US"/>
          </a:p>
        </p:txBody>
      </p:sp>
      <p:sp>
        <p:nvSpPr>
          <p:cNvPr id="4" name="직사각형 3"/>
          <p:cNvSpPr/>
          <p:nvPr/>
        </p:nvSpPr>
        <p:spPr>
          <a:xfrm>
            <a:off x="5970898" y="5010402"/>
            <a:ext cx="1367173" cy="457200"/>
          </a:xfrm>
          <a:prstGeom prst="rect">
            <a:avLst/>
          </a:prstGeom>
          <a:no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158876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slide(fromRight)">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strips(upRight)">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up)">
                                      <p:cBhvr>
                                        <p:cTn id="22" dur="5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fade">
                                      <p:cBhvr>
                                        <p:cTn id="27" dur="1000"/>
                                        <p:tgtEl>
                                          <p:spTgt spid="72"/>
                                        </p:tgtEl>
                                      </p:cBhvr>
                                    </p:animEffect>
                                    <p:anim calcmode="lin" valueType="num">
                                      <p:cBhvr>
                                        <p:cTn id="28" dur="1000" fill="hold"/>
                                        <p:tgtEl>
                                          <p:spTgt spid="72"/>
                                        </p:tgtEl>
                                        <p:attrNameLst>
                                          <p:attrName>ppt_x</p:attrName>
                                        </p:attrNameLst>
                                      </p:cBhvr>
                                      <p:tavLst>
                                        <p:tav tm="0">
                                          <p:val>
                                            <p:strVal val="#ppt_x"/>
                                          </p:val>
                                        </p:tav>
                                        <p:tav tm="100000">
                                          <p:val>
                                            <p:strVal val="#ppt_x"/>
                                          </p:val>
                                        </p:tav>
                                      </p:tavLst>
                                    </p:anim>
                                    <p:anim calcmode="lin" valueType="num">
                                      <p:cBhvr>
                                        <p:cTn id="29" dur="1000" fill="hold"/>
                                        <p:tgtEl>
                                          <p:spTgt spid="72"/>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2" presetClass="entr" presetSubtype="2" fill="hold" grpId="0"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slide(fromRight)">
                                      <p:cBhvr>
                                        <p:cTn id="33" dur="500"/>
                                        <p:tgtEl>
                                          <p:spTgt spid="65"/>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95"/>
                                        </p:tgtEl>
                                        <p:attrNameLst>
                                          <p:attrName>style.visibility</p:attrName>
                                        </p:attrNameLst>
                                      </p:cBhvr>
                                      <p:to>
                                        <p:strVal val="visible"/>
                                      </p:to>
                                    </p:set>
                                    <p:animEffect transition="in" filter="barn(inHorizontal)">
                                      <p:cBhvr>
                                        <p:cTn id="38" dur="500"/>
                                        <p:tgtEl>
                                          <p:spTgt spid="95"/>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73"/>
                                        </p:tgtEl>
                                        <p:attrNameLst>
                                          <p:attrName>style.visibility</p:attrName>
                                        </p:attrNameLst>
                                      </p:cBhvr>
                                      <p:to>
                                        <p:strVal val="visible"/>
                                      </p:to>
                                    </p:set>
                                    <p:animEffect transition="in" filter="strips(downRight)">
                                      <p:cBhvr>
                                        <p:cTn id="43" dur="500"/>
                                        <p:tgtEl>
                                          <p:spTgt spid="73"/>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67"/>
                                        </p:tgtEl>
                                        <p:attrNameLst>
                                          <p:attrName>style.visibility</p:attrName>
                                        </p:attrNameLst>
                                      </p:cBhvr>
                                      <p:to>
                                        <p:strVal val="visible"/>
                                      </p:to>
                                    </p:set>
                                    <p:anim calcmode="lin" valueType="num">
                                      <p:cBhvr additive="base">
                                        <p:cTn id="48" dur="500"/>
                                        <p:tgtEl>
                                          <p:spTgt spid="67"/>
                                        </p:tgtEl>
                                        <p:attrNameLst>
                                          <p:attrName>ppt_y</p:attrName>
                                        </p:attrNameLst>
                                      </p:cBhvr>
                                      <p:tavLst>
                                        <p:tav tm="0">
                                          <p:val>
                                            <p:strVal val="#ppt_y-#ppt_h*1.125000"/>
                                          </p:val>
                                        </p:tav>
                                        <p:tav tm="100000">
                                          <p:val>
                                            <p:strVal val="#ppt_y"/>
                                          </p:val>
                                        </p:tav>
                                      </p:tavLst>
                                    </p:anim>
                                    <p:animEffect transition="in" filter="wipe(down)">
                                      <p:cBhvr>
                                        <p:cTn id="49" dur="500"/>
                                        <p:tgtEl>
                                          <p:spTgt spid="67"/>
                                        </p:tgtEl>
                                      </p:cBhvr>
                                    </p:animEffect>
                                  </p:childTnLst>
                                </p:cTn>
                              </p:par>
                              <p:par>
                                <p:cTn id="50" presetID="47" presetClass="entr" presetSubtype="0" fill="hold" grpId="0" nodeType="withEffect">
                                  <p:stCondLst>
                                    <p:cond delay="250"/>
                                  </p:stCondLst>
                                  <p:childTnLst>
                                    <p:set>
                                      <p:cBhvr>
                                        <p:cTn id="51" dur="1" fill="hold">
                                          <p:stCondLst>
                                            <p:cond delay="0"/>
                                          </p:stCondLst>
                                        </p:cTn>
                                        <p:tgtEl>
                                          <p:spTgt spid="68"/>
                                        </p:tgtEl>
                                        <p:attrNameLst>
                                          <p:attrName>style.visibility</p:attrName>
                                        </p:attrNameLst>
                                      </p:cBhvr>
                                      <p:to>
                                        <p:strVal val="visible"/>
                                      </p:to>
                                    </p:set>
                                    <p:animEffect transition="in" filter="fade">
                                      <p:cBhvr>
                                        <p:cTn id="52" dur="500"/>
                                        <p:tgtEl>
                                          <p:spTgt spid="68"/>
                                        </p:tgtEl>
                                      </p:cBhvr>
                                    </p:animEffect>
                                    <p:anim calcmode="lin" valueType="num">
                                      <p:cBhvr>
                                        <p:cTn id="53" dur="500" fill="hold"/>
                                        <p:tgtEl>
                                          <p:spTgt spid="68"/>
                                        </p:tgtEl>
                                        <p:attrNameLst>
                                          <p:attrName>ppt_x</p:attrName>
                                        </p:attrNameLst>
                                      </p:cBhvr>
                                      <p:tavLst>
                                        <p:tav tm="0">
                                          <p:val>
                                            <p:strVal val="#ppt_x"/>
                                          </p:val>
                                        </p:tav>
                                        <p:tav tm="100000">
                                          <p:val>
                                            <p:strVal val="#ppt_x"/>
                                          </p:val>
                                        </p:tav>
                                      </p:tavLst>
                                    </p:anim>
                                    <p:anim calcmode="lin" valueType="num">
                                      <p:cBhvr>
                                        <p:cTn id="54" dur="5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nodeType="click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wipe(right)">
                                      <p:cBhvr>
                                        <p:cTn id="59" dur="500"/>
                                        <p:tgtEl>
                                          <p:spTgt spid="77"/>
                                        </p:tgtEl>
                                      </p:cBhvr>
                                    </p:animEffect>
                                  </p:childTnLst>
                                </p:cTn>
                              </p:par>
                            </p:childTnLst>
                          </p:cTn>
                        </p:par>
                        <p:par>
                          <p:cTn id="60" fill="hold">
                            <p:stCondLst>
                              <p:cond delay="500"/>
                            </p:stCondLst>
                            <p:childTnLst>
                              <p:par>
                                <p:cTn id="61" presetID="18" presetClass="entr" presetSubtype="12" fill="hold" grpId="0" nodeType="after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strips(downLeft)">
                                      <p:cBhvr>
                                        <p:cTn id="63" dur="500"/>
                                        <p:tgtEl>
                                          <p:spTgt spid="7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nodeType="clickEffect">
                                  <p:stCondLst>
                                    <p:cond delay="0"/>
                                  </p:stCondLst>
                                  <p:childTnLst>
                                    <p:set>
                                      <p:cBhvr>
                                        <p:cTn id="67" dur="1" fill="hold">
                                          <p:stCondLst>
                                            <p:cond delay="0"/>
                                          </p:stCondLst>
                                        </p:cTn>
                                        <p:tgtEl>
                                          <p:spTgt spid="81"/>
                                        </p:tgtEl>
                                        <p:attrNameLst>
                                          <p:attrName>style.visibility</p:attrName>
                                        </p:attrNameLst>
                                      </p:cBhvr>
                                      <p:to>
                                        <p:strVal val="visible"/>
                                      </p:to>
                                    </p:set>
                                    <p:animEffect transition="in" filter="wipe(right)">
                                      <p:cBhvr>
                                        <p:cTn id="68" dur="500"/>
                                        <p:tgtEl>
                                          <p:spTgt spid="81"/>
                                        </p:tgtEl>
                                      </p:cBhvr>
                                    </p:animEffect>
                                  </p:childTnLst>
                                </p:cTn>
                              </p:par>
                            </p:childTnLst>
                          </p:cTn>
                        </p:par>
                        <p:par>
                          <p:cTn id="69" fill="hold">
                            <p:stCondLst>
                              <p:cond delay="500"/>
                            </p:stCondLst>
                            <p:childTnLst>
                              <p:par>
                                <p:cTn id="70" presetID="18" presetClass="entr" presetSubtype="12" fill="hold" grpId="0"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strips(downLeft)">
                                      <p:cBhvr>
                                        <p:cTn id="72" dur="500"/>
                                        <p:tgtEl>
                                          <p:spTgt spid="7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wipe(left)">
                                      <p:cBhvr>
                                        <p:cTn id="77" dur="500"/>
                                        <p:tgtEl>
                                          <p:spTgt spid="79"/>
                                        </p:tgtEl>
                                      </p:cBhvr>
                                    </p:animEffect>
                                  </p:childTnLst>
                                </p:cTn>
                              </p:par>
                            </p:childTnLst>
                          </p:cTn>
                        </p:par>
                        <p:par>
                          <p:cTn id="78" fill="hold">
                            <p:stCondLst>
                              <p:cond delay="500"/>
                            </p:stCondLst>
                            <p:childTnLst>
                              <p:par>
                                <p:cTn id="79" presetID="18" presetClass="entr" presetSubtype="6" fill="hold" grpId="0" nodeType="after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strips(downRight)">
                                      <p:cBhvr>
                                        <p:cTn id="81" dur="500"/>
                                        <p:tgtEl>
                                          <p:spTgt spid="69"/>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83"/>
                                        </p:tgtEl>
                                        <p:attrNameLst>
                                          <p:attrName>style.visibility</p:attrName>
                                        </p:attrNameLst>
                                      </p:cBhvr>
                                      <p:to>
                                        <p:strVal val="visible"/>
                                      </p:to>
                                    </p:set>
                                    <p:animEffect transition="in" filter="wipe(left)">
                                      <p:cBhvr>
                                        <p:cTn id="86" dur="500"/>
                                        <p:tgtEl>
                                          <p:spTgt spid="83"/>
                                        </p:tgtEl>
                                      </p:cBhvr>
                                    </p:animEffect>
                                  </p:childTnLst>
                                </p:cTn>
                              </p:par>
                            </p:childTnLst>
                          </p:cTn>
                        </p:par>
                        <p:par>
                          <p:cTn id="87" fill="hold">
                            <p:stCondLst>
                              <p:cond delay="500"/>
                            </p:stCondLst>
                            <p:childTnLst>
                              <p:par>
                                <p:cTn id="88" presetID="18" presetClass="entr" presetSubtype="6" fill="hold" grpId="0" nodeType="afterEffect">
                                  <p:stCondLst>
                                    <p:cond delay="0"/>
                                  </p:stCondLst>
                                  <p:childTnLst>
                                    <p:set>
                                      <p:cBhvr>
                                        <p:cTn id="89" dur="1" fill="hold">
                                          <p:stCondLst>
                                            <p:cond delay="0"/>
                                          </p:stCondLst>
                                        </p:cTn>
                                        <p:tgtEl>
                                          <p:spTgt spid="70"/>
                                        </p:tgtEl>
                                        <p:attrNameLst>
                                          <p:attrName>style.visibility</p:attrName>
                                        </p:attrNameLst>
                                      </p:cBhvr>
                                      <p:to>
                                        <p:strVal val="visible"/>
                                      </p:to>
                                    </p:set>
                                    <p:animEffect transition="in" filter="strips(downRight)">
                                      <p:cBhvr>
                                        <p:cTn id="90" dur="500"/>
                                        <p:tgtEl>
                                          <p:spTgt spid="70"/>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26" fill="hold" grpId="0" nodeType="click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barn(inHorizontal)">
                                      <p:cBhvr>
                                        <p:cTn id="9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5" grpId="0"/>
      <p:bldP spid="56" grpId="0"/>
      <p:bldP spid="57" grpId="0" animBg="1"/>
      <p:bldP spid="65" grpId="0"/>
      <p:bldP spid="67" grpId="0"/>
      <p:bldP spid="68" grpId="0"/>
      <p:bldP spid="69" grpId="0"/>
      <p:bldP spid="70" grpId="0"/>
      <p:bldP spid="73" grpId="0"/>
      <p:bldP spid="74" grpId="0"/>
      <p:bldP spid="75" grpId="0"/>
      <p:bldP spid="95" grpId="0" animBg="1"/>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個性真理</a:t>
            </a:r>
            <a:r>
              <a:rPr lang="ja-JP" altLang="en-US" dirty="0" smtClean="0"/>
              <a:t>体</a:t>
            </a:r>
            <a:endParaRPr lang="ja-JP" altLang="en-US" dirty="0"/>
          </a:p>
        </p:txBody>
      </p:sp>
      <p:sp>
        <p:nvSpPr>
          <p:cNvPr id="3" name="제목 2"/>
          <p:cNvSpPr>
            <a:spLocks noGrp="1"/>
          </p:cNvSpPr>
          <p:nvPr>
            <p:ph type="title"/>
          </p:nvPr>
        </p:nvSpPr>
        <p:spPr/>
        <p:txBody>
          <a:bodyPr/>
          <a:lstStyle/>
          <a:p>
            <a:r>
              <a:rPr kumimoji="1" lang="en-US" altLang="ja-JP" dirty="0" smtClean="0"/>
              <a:t>(</a:t>
            </a:r>
            <a:r>
              <a:rPr lang="ja-JP" altLang="en-US" dirty="0"/>
              <a:t>二</a:t>
            </a:r>
            <a:r>
              <a:rPr kumimoji="1" lang="en-US" altLang="ja-JP" dirty="0" smtClean="0"/>
              <a:t>)</a:t>
            </a:r>
            <a:r>
              <a:rPr kumimoji="1" lang="ja-JP" altLang="en-US" dirty="0" smtClean="0"/>
              <a:t>神と被造世界との関係</a:t>
            </a:r>
            <a:endParaRPr kumimoji="1" lang="ja-JP" altLang="en-US" dirty="0"/>
          </a:p>
        </p:txBody>
      </p:sp>
      <p:pic>
        <p:nvPicPr>
          <p:cNvPr id="34" name="Picture 4" descr="C:\Users\kane\AppData\Local\Microsoft\Windows\Temporary Internet Files\Content.IE5\H17L0QHY\MP900444591[1].jpg"/>
          <p:cNvPicPr>
            <a:picLocks noChangeAspect="1" noChangeArrowheads="1"/>
          </p:cNvPicPr>
          <p:nvPr/>
        </p:nvPicPr>
        <p:blipFill>
          <a:blip r:embed="rId2" cstate="print"/>
          <a:srcRect/>
          <a:stretch>
            <a:fillRect/>
          </a:stretch>
        </p:blipFill>
        <p:spPr bwMode="auto">
          <a:xfrm>
            <a:off x="3718701" y="4693429"/>
            <a:ext cx="1639614" cy="1091146"/>
          </a:xfrm>
          <a:prstGeom prst="rect">
            <a:avLst/>
          </a:prstGeom>
          <a:noFill/>
        </p:spPr>
      </p:pic>
      <p:sp>
        <p:nvSpPr>
          <p:cNvPr id="46" name="テキスト ボックス 17"/>
          <p:cNvSpPr txBox="1"/>
          <p:nvPr/>
        </p:nvSpPr>
        <p:spPr>
          <a:xfrm>
            <a:off x="5542103" y="5054336"/>
            <a:ext cx="1795968" cy="369332"/>
          </a:xfrm>
          <a:prstGeom prst="rect">
            <a:avLst/>
          </a:prstGeom>
          <a:noFill/>
        </p:spPr>
        <p:txBody>
          <a:bodyPr vert="horz" wrap="square" rtlCol="0">
            <a:spAutoFit/>
          </a:bodyPr>
          <a:lstStyle/>
          <a:p>
            <a:pPr algn="ctr"/>
            <a:r>
              <a:rPr kumimoji="1" lang="ja-JP" altLang="en-US" b="1" dirty="0" smtClean="0"/>
              <a:t>＝　 </a:t>
            </a:r>
            <a:r>
              <a:rPr kumimoji="1" lang="ja-JP" altLang="en-US" b="1" dirty="0" smtClean="0">
                <a:solidFill>
                  <a:srgbClr val="99FF66"/>
                </a:solidFill>
              </a:rPr>
              <a:t>個性真理体</a:t>
            </a:r>
            <a:endParaRPr kumimoji="1" lang="ja-JP" altLang="en-US" b="1" dirty="0">
              <a:solidFill>
                <a:srgbClr val="99FF66"/>
              </a:solidFill>
            </a:endParaRPr>
          </a:p>
        </p:txBody>
      </p:sp>
      <p:sp>
        <p:nvSpPr>
          <p:cNvPr id="47" name="직사각형 46"/>
          <p:cNvSpPr/>
          <p:nvPr/>
        </p:nvSpPr>
        <p:spPr>
          <a:xfrm>
            <a:off x="5970898" y="5010402"/>
            <a:ext cx="1367173" cy="457200"/>
          </a:xfrm>
          <a:prstGeom prst="rect">
            <a:avLst/>
          </a:prstGeom>
          <a:no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16"/>
          <p:cNvSpPr txBox="1"/>
          <p:nvPr/>
        </p:nvSpPr>
        <p:spPr>
          <a:xfrm>
            <a:off x="5119995" y="2428808"/>
            <a:ext cx="1297173" cy="369332"/>
          </a:xfrm>
          <a:prstGeom prst="rect">
            <a:avLst/>
          </a:prstGeom>
          <a:noFill/>
        </p:spPr>
        <p:txBody>
          <a:bodyPr wrap="square" rtlCol="0">
            <a:spAutoFit/>
          </a:bodyPr>
          <a:lstStyle/>
          <a:p>
            <a:r>
              <a:rPr kumimoji="1" lang="ja-JP" altLang="en-US" b="1" dirty="0" smtClean="0"/>
              <a:t>二性性相</a:t>
            </a:r>
            <a:endParaRPr kumimoji="1" lang="ja-JP" altLang="en-US" b="1" dirty="0"/>
          </a:p>
        </p:txBody>
      </p:sp>
      <p:sp>
        <p:nvSpPr>
          <p:cNvPr id="59" name="テキスト ボックス 17"/>
          <p:cNvSpPr txBox="1"/>
          <p:nvPr/>
        </p:nvSpPr>
        <p:spPr>
          <a:xfrm>
            <a:off x="2151483" y="2428184"/>
            <a:ext cx="1449874" cy="369332"/>
          </a:xfrm>
          <a:prstGeom prst="rect">
            <a:avLst/>
          </a:prstGeom>
          <a:noFill/>
        </p:spPr>
        <p:txBody>
          <a:bodyPr vert="horz" wrap="square" rtlCol="0">
            <a:spAutoFit/>
          </a:bodyPr>
          <a:lstStyle/>
          <a:p>
            <a:pPr algn="ctr"/>
            <a:r>
              <a:rPr lang="ja-JP" altLang="en-US" b="1" dirty="0">
                <a:solidFill>
                  <a:srgbClr val="FF0000"/>
                </a:solidFill>
              </a:rPr>
              <a:t>無形</a:t>
            </a:r>
            <a:r>
              <a:rPr lang="ja-JP" altLang="en-US" b="1" dirty="0" smtClean="0"/>
              <a:t>の</a:t>
            </a:r>
            <a:r>
              <a:rPr lang="ja-JP" altLang="en-US" b="1" dirty="0" smtClean="0">
                <a:solidFill>
                  <a:srgbClr val="0066FF"/>
                </a:solidFill>
              </a:rPr>
              <a:t>主体</a:t>
            </a:r>
            <a:endParaRPr kumimoji="1" lang="ja-JP" altLang="en-US" b="1" dirty="0">
              <a:solidFill>
                <a:srgbClr val="0066FF"/>
              </a:solidFill>
            </a:endParaRPr>
          </a:p>
        </p:txBody>
      </p:sp>
      <p:sp>
        <p:nvSpPr>
          <p:cNvPr id="60" name="アーチ 34"/>
          <p:cNvSpPr/>
          <p:nvPr/>
        </p:nvSpPr>
        <p:spPr>
          <a:xfrm>
            <a:off x="3360863" y="2343680"/>
            <a:ext cx="2407718" cy="1450395"/>
          </a:xfrm>
          <a:prstGeom prst="blockArc">
            <a:avLst>
              <a:gd name="adj1" fmla="val 21172247"/>
              <a:gd name="adj2" fmla="val 11222966"/>
              <a:gd name="adj3" fmla="val 38748"/>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ysClr val="windowText" lastClr="000000"/>
                </a:solidFill>
              </a:rPr>
              <a:t/>
            </a:r>
            <a:br>
              <a:rPr kumimoji="1" lang="en-US" altLang="ja-JP" b="1" dirty="0" smtClean="0">
                <a:solidFill>
                  <a:sysClr val="windowText" lastClr="000000"/>
                </a:solidFill>
              </a:rPr>
            </a:br>
            <a:r>
              <a:rPr kumimoji="1" lang="ja-JP" altLang="en-US" b="1" dirty="0" smtClean="0">
                <a:solidFill>
                  <a:sysClr val="windowText" lastClr="000000"/>
                </a:solidFill>
              </a:rPr>
              <a:t>似て</a:t>
            </a:r>
            <a:endParaRPr kumimoji="1" lang="ja-JP" altLang="en-US" b="1" dirty="0">
              <a:solidFill>
                <a:sysClr val="windowText" lastClr="000000"/>
              </a:solidFill>
            </a:endParaRPr>
          </a:p>
        </p:txBody>
      </p:sp>
      <p:grpSp>
        <p:nvGrpSpPr>
          <p:cNvPr id="61" name="그룹 60"/>
          <p:cNvGrpSpPr/>
          <p:nvPr/>
        </p:nvGrpSpPr>
        <p:grpSpPr>
          <a:xfrm>
            <a:off x="3308433" y="3875962"/>
            <a:ext cx="2460148" cy="791574"/>
            <a:chOff x="3090065" y="3807722"/>
            <a:chExt cx="2460148" cy="791574"/>
          </a:xfrm>
        </p:grpSpPr>
        <p:sp>
          <p:nvSpPr>
            <p:cNvPr id="62" name="아래쪽 화살표 61"/>
            <p:cNvSpPr/>
            <p:nvPr/>
          </p:nvSpPr>
          <p:spPr>
            <a:xfrm>
              <a:off x="3090065" y="3807722"/>
              <a:ext cx="2460148" cy="791574"/>
            </a:xfrm>
            <a:prstGeom prst="downArrow">
              <a:avLst>
                <a:gd name="adj1" fmla="val 73601"/>
                <a:gd name="adj2" fmla="val 31219"/>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solidFill>
                  <a:schemeClr val="tx1"/>
                </a:solidFill>
                <a:latin typeface="Arial" charset="0"/>
                <a:ea typeface="ＭＳ Ｐゴシック" charset="-128"/>
              </a:endParaRPr>
            </a:p>
          </p:txBody>
        </p:sp>
        <p:sp>
          <p:nvSpPr>
            <p:cNvPr id="64" name="テキスト ボックス 17"/>
            <p:cNvSpPr txBox="1"/>
            <p:nvPr/>
          </p:nvSpPr>
          <p:spPr>
            <a:xfrm>
              <a:off x="3321393" y="3922599"/>
              <a:ext cx="1997494" cy="356938"/>
            </a:xfrm>
            <a:prstGeom prst="rect">
              <a:avLst/>
            </a:prstGeom>
            <a:noFill/>
          </p:spPr>
          <p:txBody>
            <a:bodyPr vert="horz" wrap="square" rtlCol="0">
              <a:spAutoFit/>
            </a:bodyPr>
            <a:lstStyle/>
            <a:p>
              <a:pPr algn="ctr"/>
              <a:r>
                <a:rPr lang="ja-JP" altLang="en-US" b="1" dirty="0" smtClean="0"/>
                <a:t>実体</a:t>
              </a:r>
              <a:r>
                <a:rPr lang="ja-JP" altLang="en-US" b="1" dirty="0"/>
                <a:t>とし</a:t>
              </a:r>
              <a:r>
                <a:rPr lang="ja-JP" altLang="en-US" b="1" dirty="0" smtClean="0"/>
                <a:t>て分立</a:t>
              </a:r>
              <a:endParaRPr kumimoji="1" lang="ja-JP" altLang="en-US" b="1" dirty="0"/>
            </a:p>
          </p:txBody>
        </p:sp>
      </p:grpSp>
      <p:grpSp>
        <p:nvGrpSpPr>
          <p:cNvPr id="66" name="グループ化 40"/>
          <p:cNvGrpSpPr/>
          <p:nvPr/>
        </p:nvGrpSpPr>
        <p:grpSpPr>
          <a:xfrm>
            <a:off x="4097409" y="2188857"/>
            <a:ext cx="882198" cy="878008"/>
            <a:chOff x="6062888" y="5600754"/>
            <a:chExt cx="882198" cy="878008"/>
          </a:xfrm>
        </p:grpSpPr>
        <p:grpSp>
          <p:nvGrpSpPr>
            <p:cNvPr id="71" name="Group 9"/>
            <p:cNvGrpSpPr>
              <a:grpSpLocks/>
            </p:cNvGrpSpPr>
            <p:nvPr/>
          </p:nvGrpSpPr>
          <p:grpSpPr bwMode="auto">
            <a:xfrm rot="5400000">
              <a:off x="6064983" y="5598659"/>
              <a:ext cx="878008" cy="882198"/>
              <a:chOff x="1383" y="1434"/>
              <a:chExt cx="2017" cy="2022"/>
            </a:xfrm>
          </p:grpSpPr>
          <p:pic>
            <p:nvPicPr>
              <p:cNvPr id="78" name="Picture 7" descr="主"/>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80" name="Picture 8" descr="対"/>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76"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Tree>
    <p:extLst>
      <p:ext uri="{BB962C8B-B14F-4D97-AF65-F5344CB8AC3E}">
        <p14:creationId xmlns:p14="http://schemas.microsoft.com/office/powerpoint/2010/main" val="303758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wipe(up)">
                                      <p:cBhvr>
                                        <p:cTn id="15" dur="500"/>
                                        <p:tgtEl>
                                          <p:spTgt spid="60"/>
                                        </p:tgtEl>
                                      </p:cBhvr>
                                    </p:animEffect>
                                  </p:childTnLst>
                                </p:cTn>
                              </p:par>
                            </p:childTnLst>
                          </p:cTn>
                        </p:par>
                        <p:par>
                          <p:cTn id="16" fill="hold">
                            <p:stCondLst>
                              <p:cond delay="500"/>
                            </p:stCondLst>
                            <p:childTnLst>
                              <p:par>
                                <p:cTn id="17" presetID="47" presetClass="entr" presetSubtype="0"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fade">
                                      <p:cBhvr>
                                        <p:cTn id="19" dur="500"/>
                                        <p:tgtEl>
                                          <p:spTgt spid="61"/>
                                        </p:tgtEl>
                                      </p:cBhvr>
                                    </p:animEffect>
                                    <p:anim calcmode="lin" valueType="num">
                                      <p:cBhvr>
                                        <p:cTn id="20" dur="500" fill="hold"/>
                                        <p:tgtEl>
                                          <p:spTgt spid="61"/>
                                        </p:tgtEl>
                                        <p:attrNameLst>
                                          <p:attrName>ppt_x</p:attrName>
                                        </p:attrNameLst>
                                      </p:cBhvr>
                                      <p:tavLst>
                                        <p:tav tm="0">
                                          <p:val>
                                            <p:strVal val="#ppt_x"/>
                                          </p:val>
                                        </p:tav>
                                        <p:tav tm="100000">
                                          <p:val>
                                            <p:strVal val="#ppt_x"/>
                                          </p:val>
                                        </p:tav>
                                      </p:tavLst>
                                    </p:anim>
                                    <p:anim calcmode="lin" valueType="num">
                                      <p:cBhvr>
                                        <p:cTn id="21" dur="5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9" grpId="0"/>
      <p:bldP spid="6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個性真理</a:t>
            </a:r>
            <a:r>
              <a:rPr lang="ja-JP" altLang="en-US" dirty="0" smtClean="0"/>
              <a:t>体</a:t>
            </a:r>
            <a:endParaRPr lang="ja-JP" altLang="en-US" dirty="0"/>
          </a:p>
        </p:txBody>
      </p:sp>
      <p:sp>
        <p:nvSpPr>
          <p:cNvPr id="3" name="제목 2"/>
          <p:cNvSpPr>
            <a:spLocks noGrp="1"/>
          </p:cNvSpPr>
          <p:nvPr>
            <p:ph type="title"/>
          </p:nvPr>
        </p:nvSpPr>
        <p:spPr/>
        <p:txBody>
          <a:bodyPr/>
          <a:lstStyle/>
          <a:p>
            <a:r>
              <a:rPr kumimoji="1" lang="en-US" altLang="ja-JP" dirty="0" smtClean="0"/>
              <a:t>(</a:t>
            </a:r>
            <a:r>
              <a:rPr lang="ja-JP" altLang="en-US" dirty="0"/>
              <a:t>二</a:t>
            </a:r>
            <a:r>
              <a:rPr kumimoji="1" lang="en-US" altLang="ja-JP" dirty="0" smtClean="0"/>
              <a:t>)</a:t>
            </a:r>
            <a:r>
              <a:rPr kumimoji="1" lang="ja-JP" altLang="en-US" dirty="0" smtClean="0"/>
              <a:t>神と被造世界との関係</a:t>
            </a:r>
            <a:endParaRPr kumimoji="1" lang="ja-JP" altLang="en-US" dirty="0"/>
          </a:p>
        </p:txBody>
      </p:sp>
      <p:sp>
        <p:nvSpPr>
          <p:cNvPr id="54" name="テキスト ボックス 16"/>
          <p:cNvSpPr txBox="1"/>
          <p:nvPr/>
        </p:nvSpPr>
        <p:spPr>
          <a:xfrm>
            <a:off x="5119995" y="2428808"/>
            <a:ext cx="1297173" cy="369332"/>
          </a:xfrm>
          <a:prstGeom prst="rect">
            <a:avLst/>
          </a:prstGeom>
          <a:noFill/>
        </p:spPr>
        <p:txBody>
          <a:bodyPr wrap="square" rtlCol="0">
            <a:spAutoFit/>
          </a:bodyPr>
          <a:lstStyle/>
          <a:p>
            <a:r>
              <a:rPr kumimoji="1" lang="ja-JP" altLang="en-US" b="1" dirty="0" smtClean="0"/>
              <a:t>二性性相</a:t>
            </a:r>
            <a:endParaRPr kumimoji="1" lang="ja-JP" altLang="en-US" b="1" dirty="0"/>
          </a:p>
        </p:txBody>
      </p:sp>
      <p:sp>
        <p:nvSpPr>
          <p:cNvPr id="59" name="テキスト ボックス 17"/>
          <p:cNvSpPr txBox="1"/>
          <p:nvPr/>
        </p:nvSpPr>
        <p:spPr>
          <a:xfrm>
            <a:off x="2151483" y="2428184"/>
            <a:ext cx="1449874" cy="369332"/>
          </a:xfrm>
          <a:prstGeom prst="rect">
            <a:avLst/>
          </a:prstGeom>
          <a:noFill/>
        </p:spPr>
        <p:txBody>
          <a:bodyPr vert="horz" wrap="square" rtlCol="0">
            <a:spAutoFit/>
          </a:bodyPr>
          <a:lstStyle/>
          <a:p>
            <a:pPr algn="ctr"/>
            <a:r>
              <a:rPr lang="ja-JP" altLang="en-US" b="1" dirty="0">
                <a:solidFill>
                  <a:srgbClr val="FF0000"/>
                </a:solidFill>
              </a:rPr>
              <a:t>無形</a:t>
            </a:r>
            <a:r>
              <a:rPr lang="ja-JP" altLang="en-US" b="1" dirty="0" smtClean="0"/>
              <a:t>の</a:t>
            </a:r>
            <a:r>
              <a:rPr lang="ja-JP" altLang="en-US" b="1" dirty="0" smtClean="0">
                <a:solidFill>
                  <a:srgbClr val="0066FF"/>
                </a:solidFill>
              </a:rPr>
              <a:t>主体</a:t>
            </a:r>
            <a:endParaRPr kumimoji="1" lang="ja-JP" altLang="en-US" b="1" dirty="0">
              <a:solidFill>
                <a:srgbClr val="0066FF"/>
              </a:solidFill>
            </a:endParaRPr>
          </a:p>
        </p:txBody>
      </p:sp>
      <p:sp>
        <p:nvSpPr>
          <p:cNvPr id="60" name="アーチ 34"/>
          <p:cNvSpPr/>
          <p:nvPr/>
        </p:nvSpPr>
        <p:spPr>
          <a:xfrm>
            <a:off x="3360863" y="2343680"/>
            <a:ext cx="2407718" cy="1450395"/>
          </a:xfrm>
          <a:prstGeom prst="blockArc">
            <a:avLst>
              <a:gd name="adj1" fmla="val 21172247"/>
              <a:gd name="adj2" fmla="val 11222966"/>
              <a:gd name="adj3" fmla="val 38748"/>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ysClr val="windowText" lastClr="000000"/>
                </a:solidFill>
              </a:rPr>
              <a:t/>
            </a:r>
            <a:br>
              <a:rPr kumimoji="1" lang="en-US" altLang="ja-JP" b="1" dirty="0" smtClean="0">
                <a:solidFill>
                  <a:sysClr val="windowText" lastClr="000000"/>
                </a:solidFill>
              </a:rPr>
            </a:br>
            <a:r>
              <a:rPr kumimoji="1" lang="ja-JP" altLang="en-US" b="1" dirty="0" smtClean="0">
                <a:solidFill>
                  <a:sysClr val="windowText" lastClr="000000"/>
                </a:solidFill>
              </a:rPr>
              <a:t>似て</a:t>
            </a:r>
            <a:endParaRPr kumimoji="1" lang="ja-JP" altLang="en-US" b="1" dirty="0">
              <a:solidFill>
                <a:sysClr val="windowText" lastClr="000000"/>
              </a:solidFill>
            </a:endParaRPr>
          </a:p>
        </p:txBody>
      </p:sp>
      <p:grpSp>
        <p:nvGrpSpPr>
          <p:cNvPr id="61" name="그룹 60"/>
          <p:cNvGrpSpPr/>
          <p:nvPr/>
        </p:nvGrpSpPr>
        <p:grpSpPr>
          <a:xfrm>
            <a:off x="3308433" y="3875962"/>
            <a:ext cx="2460148" cy="791574"/>
            <a:chOff x="3090065" y="3807722"/>
            <a:chExt cx="2460148" cy="791574"/>
          </a:xfrm>
        </p:grpSpPr>
        <p:sp>
          <p:nvSpPr>
            <p:cNvPr id="62" name="아래쪽 화살표 61"/>
            <p:cNvSpPr/>
            <p:nvPr/>
          </p:nvSpPr>
          <p:spPr>
            <a:xfrm>
              <a:off x="3090065" y="3807722"/>
              <a:ext cx="2460148" cy="791574"/>
            </a:xfrm>
            <a:prstGeom prst="downArrow">
              <a:avLst>
                <a:gd name="adj1" fmla="val 73601"/>
                <a:gd name="adj2" fmla="val 31219"/>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solidFill>
                  <a:schemeClr val="tx1"/>
                </a:solidFill>
                <a:latin typeface="Arial" charset="0"/>
                <a:ea typeface="ＭＳ Ｐゴシック" charset="-128"/>
              </a:endParaRPr>
            </a:p>
          </p:txBody>
        </p:sp>
        <p:sp>
          <p:nvSpPr>
            <p:cNvPr id="64" name="テキスト ボックス 17"/>
            <p:cNvSpPr txBox="1"/>
            <p:nvPr/>
          </p:nvSpPr>
          <p:spPr>
            <a:xfrm>
              <a:off x="3321393" y="3922599"/>
              <a:ext cx="1997494" cy="356938"/>
            </a:xfrm>
            <a:prstGeom prst="rect">
              <a:avLst/>
            </a:prstGeom>
            <a:noFill/>
          </p:spPr>
          <p:txBody>
            <a:bodyPr vert="horz" wrap="square" rtlCol="0">
              <a:spAutoFit/>
            </a:bodyPr>
            <a:lstStyle/>
            <a:p>
              <a:pPr algn="ctr"/>
              <a:r>
                <a:rPr lang="ja-JP" altLang="en-US" b="1" dirty="0" smtClean="0"/>
                <a:t>実体</a:t>
              </a:r>
              <a:r>
                <a:rPr lang="ja-JP" altLang="en-US" b="1" dirty="0"/>
                <a:t>とし</a:t>
              </a:r>
              <a:r>
                <a:rPr lang="ja-JP" altLang="en-US" b="1" dirty="0" smtClean="0"/>
                <a:t>て分立</a:t>
              </a:r>
              <a:endParaRPr kumimoji="1" lang="ja-JP" altLang="en-US" b="1" dirty="0"/>
            </a:p>
          </p:txBody>
        </p:sp>
      </p:grpSp>
      <p:grpSp>
        <p:nvGrpSpPr>
          <p:cNvPr id="66" name="グループ化 40"/>
          <p:cNvGrpSpPr/>
          <p:nvPr/>
        </p:nvGrpSpPr>
        <p:grpSpPr>
          <a:xfrm>
            <a:off x="4097409" y="2188857"/>
            <a:ext cx="882198" cy="878008"/>
            <a:chOff x="6062888" y="5600754"/>
            <a:chExt cx="882198" cy="878008"/>
          </a:xfrm>
        </p:grpSpPr>
        <p:grpSp>
          <p:nvGrpSpPr>
            <p:cNvPr id="71" name="Group 9"/>
            <p:cNvGrpSpPr>
              <a:grpSpLocks/>
            </p:cNvGrpSpPr>
            <p:nvPr/>
          </p:nvGrpSpPr>
          <p:grpSpPr bwMode="auto">
            <a:xfrm rot="5400000">
              <a:off x="6064983" y="5598659"/>
              <a:ext cx="878008" cy="882198"/>
              <a:chOff x="1383" y="1434"/>
              <a:chExt cx="2017" cy="2022"/>
            </a:xfrm>
          </p:grpSpPr>
          <p:pic>
            <p:nvPicPr>
              <p:cNvPr id="78"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80"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76"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pic>
        <p:nvPicPr>
          <p:cNvPr id="21" name="Picture 72" descr="主"/>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1640919" y="4793559"/>
            <a:ext cx="660844" cy="880428"/>
          </a:xfrm>
          <a:prstGeom prst="rect">
            <a:avLst/>
          </a:prstGeom>
          <a:noFill/>
          <a:ln w="9525">
            <a:noFill/>
            <a:miter lim="800000"/>
            <a:headEnd/>
            <a:tailEnd/>
          </a:ln>
        </p:spPr>
      </p:pic>
      <p:pic>
        <p:nvPicPr>
          <p:cNvPr id="22" name="Picture 73"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6790869" y="4793559"/>
            <a:ext cx="660844" cy="880428"/>
          </a:xfrm>
          <a:prstGeom prst="rect">
            <a:avLst/>
          </a:prstGeom>
          <a:noFill/>
          <a:ln w="9525">
            <a:noFill/>
            <a:miter lim="800000"/>
            <a:headEnd/>
            <a:tailEnd/>
          </a:ln>
        </p:spPr>
      </p:pic>
      <p:sp>
        <p:nvSpPr>
          <p:cNvPr id="23" name="Text Box 75"/>
          <p:cNvSpPr txBox="1">
            <a:spLocks noChangeArrowheads="1"/>
          </p:cNvSpPr>
          <p:nvPr/>
        </p:nvSpPr>
        <p:spPr bwMode="auto">
          <a:xfrm>
            <a:off x="988191" y="5844217"/>
            <a:ext cx="2043113" cy="646331"/>
          </a:xfrm>
          <a:prstGeom prst="rect">
            <a:avLst/>
          </a:prstGeom>
          <a:solidFill>
            <a:srgbClr val="FE6666"/>
          </a:solidFill>
          <a:ln w="9525">
            <a:noFill/>
            <a:miter lim="800000"/>
            <a:headEnd/>
            <a:tailEnd/>
          </a:ln>
        </p:spPr>
        <p:txBody>
          <a:bodyPr>
            <a:spAutoFit/>
          </a:bodyPr>
          <a:lstStyle/>
          <a:p>
            <a:pPr>
              <a:spcBef>
                <a:spcPct val="50000"/>
              </a:spcBef>
            </a:pPr>
            <a:r>
              <a:rPr lang="ja-JP" altLang="en-US" dirty="0"/>
              <a:t>神</a:t>
            </a:r>
            <a:r>
              <a:rPr lang="ja-JP" altLang="en-US" dirty="0" smtClean="0"/>
              <a:t>の本性相的男性に似た陽性の実体</a:t>
            </a:r>
            <a:endParaRPr lang="ja-JP" altLang="en-US" dirty="0"/>
          </a:p>
        </p:txBody>
      </p:sp>
      <p:sp>
        <p:nvSpPr>
          <p:cNvPr id="24" name="Text Box 76"/>
          <p:cNvSpPr txBox="1">
            <a:spLocks noChangeArrowheads="1"/>
          </p:cNvSpPr>
          <p:nvPr/>
        </p:nvSpPr>
        <p:spPr bwMode="auto">
          <a:xfrm>
            <a:off x="6070525" y="5844217"/>
            <a:ext cx="2043112" cy="646331"/>
          </a:xfrm>
          <a:prstGeom prst="rect">
            <a:avLst/>
          </a:prstGeom>
          <a:solidFill>
            <a:srgbClr val="0066FF"/>
          </a:solidFill>
          <a:ln w="9525">
            <a:noFill/>
            <a:miter lim="800000"/>
            <a:headEnd/>
            <a:tailEnd/>
          </a:ln>
        </p:spPr>
        <p:txBody>
          <a:bodyPr>
            <a:spAutoFit/>
          </a:bodyPr>
          <a:lstStyle/>
          <a:p>
            <a:pPr>
              <a:spcBef>
                <a:spcPct val="50000"/>
              </a:spcBef>
            </a:pPr>
            <a:r>
              <a:rPr lang="ja-JP" altLang="en-US" dirty="0" smtClean="0">
                <a:solidFill>
                  <a:schemeClr val="bg1"/>
                </a:solidFill>
              </a:rPr>
              <a:t>神の本形状的女性に似た陰性の実体</a:t>
            </a:r>
            <a:endParaRPr lang="ja-JP" altLang="en-US" dirty="0">
              <a:solidFill>
                <a:schemeClr val="bg1"/>
              </a:solidFill>
            </a:endParaRPr>
          </a:p>
        </p:txBody>
      </p:sp>
      <p:sp>
        <p:nvSpPr>
          <p:cNvPr id="25" name="AutoShape 78"/>
          <p:cNvSpPr>
            <a:spLocks noChangeArrowheads="1"/>
          </p:cNvSpPr>
          <p:nvPr/>
        </p:nvSpPr>
        <p:spPr bwMode="auto">
          <a:xfrm>
            <a:off x="3017657" y="4884338"/>
            <a:ext cx="3052868" cy="698500"/>
          </a:xfrm>
          <a:prstGeom prst="leftRightArrowCallout">
            <a:avLst>
              <a:gd name="adj1" fmla="val 25000"/>
              <a:gd name="adj2" fmla="val 25000"/>
              <a:gd name="adj3" fmla="val 17528"/>
              <a:gd name="adj4" fmla="val 50000"/>
            </a:avLst>
          </a:prstGeom>
          <a:solidFill>
            <a:srgbClr val="660066"/>
          </a:solidFill>
          <a:ln w="9525">
            <a:solidFill>
              <a:schemeClr val="tx1"/>
            </a:solidFill>
            <a:miter lim="800000"/>
            <a:headEnd/>
            <a:tailEnd/>
          </a:ln>
        </p:spPr>
        <p:txBody>
          <a:bodyPr wrap="none" anchor="ctr"/>
          <a:lstStyle/>
          <a:p>
            <a:pPr algn="ctr"/>
            <a:r>
              <a:rPr lang="ja-JP" altLang="en-US" b="1" dirty="0" smtClean="0">
                <a:solidFill>
                  <a:schemeClr val="bg1"/>
                </a:solidFill>
              </a:rPr>
              <a:t>分　　立</a:t>
            </a:r>
            <a:endParaRPr lang="ja-JP" altLang="en-US" b="1" dirty="0">
              <a:solidFill>
                <a:schemeClr val="bg1"/>
              </a:solidFill>
            </a:endParaRPr>
          </a:p>
        </p:txBody>
      </p:sp>
      <p:sp>
        <p:nvSpPr>
          <p:cNvPr id="26" name="Text Box 79"/>
          <p:cNvSpPr txBox="1">
            <a:spLocks noChangeArrowheads="1"/>
          </p:cNvSpPr>
          <p:nvPr/>
        </p:nvSpPr>
        <p:spPr bwMode="auto">
          <a:xfrm>
            <a:off x="947986" y="4887873"/>
            <a:ext cx="571500" cy="307777"/>
          </a:xfrm>
          <a:prstGeom prst="rect">
            <a:avLst/>
          </a:prstGeom>
          <a:noFill/>
          <a:ln w="9525">
            <a:noFill/>
            <a:miter lim="800000"/>
            <a:headEnd/>
            <a:tailEnd/>
          </a:ln>
        </p:spPr>
        <p:txBody>
          <a:bodyPr>
            <a:spAutoFit/>
          </a:bodyPr>
          <a:lstStyle/>
          <a:p>
            <a:pPr algn="ctr">
              <a:spcBef>
                <a:spcPct val="50000"/>
              </a:spcBef>
            </a:pPr>
            <a:r>
              <a:rPr lang="ja-JP" altLang="en-US" sz="1400" dirty="0" smtClean="0"/>
              <a:t>性相</a:t>
            </a:r>
            <a:endParaRPr lang="ja-JP" altLang="en-US" sz="1400" dirty="0"/>
          </a:p>
        </p:txBody>
      </p:sp>
      <p:sp>
        <p:nvSpPr>
          <p:cNvPr id="27" name="Text Box 80"/>
          <p:cNvSpPr txBox="1">
            <a:spLocks noChangeArrowheads="1"/>
          </p:cNvSpPr>
          <p:nvPr/>
        </p:nvSpPr>
        <p:spPr bwMode="auto">
          <a:xfrm>
            <a:off x="947986" y="5295861"/>
            <a:ext cx="571500" cy="307777"/>
          </a:xfrm>
          <a:prstGeom prst="rect">
            <a:avLst/>
          </a:prstGeom>
          <a:noFill/>
          <a:ln w="9525">
            <a:noFill/>
            <a:miter lim="800000"/>
            <a:headEnd/>
            <a:tailEnd/>
          </a:ln>
        </p:spPr>
        <p:txBody>
          <a:bodyPr>
            <a:spAutoFit/>
          </a:bodyPr>
          <a:lstStyle/>
          <a:p>
            <a:pPr algn="ctr">
              <a:spcBef>
                <a:spcPct val="50000"/>
              </a:spcBef>
            </a:pPr>
            <a:r>
              <a:rPr lang="ja-JP" altLang="en-US" sz="1400" dirty="0" smtClean="0"/>
              <a:t>形状</a:t>
            </a:r>
            <a:endParaRPr lang="ja-JP" altLang="en-US" sz="1400" dirty="0"/>
          </a:p>
        </p:txBody>
      </p:sp>
      <p:grpSp>
        <p:nvGrpSpPr>
          <p:cNvPr id="28" name="Group 86"/>
          <p:cNvGrpSpPr>
            <a:grpSpLocks/>
          </p:cNvGrpSpPr>
          <p:nvPr/>
        </p:nvGrpSpPr>
        <p:grpSpPr bwMode="auto">
          <a:xfrm>
            <a:off x="1398843" y="5019092"/>
            <a:ext cx="409350" cy="431300"/>
            <a:chOff x="567" y="3131"/>
            <a:chExt cx="158" cy="227"/>
          </a:xfrm>
        </p:grpSpPr>
        <p:sp>
          <p:nvSpPr>
            <p:cNvPr id="29" name="Line 84"/>
            <p:cNvSpPr>
              <a:spLocks noChangeShapeType="1"/>
            </p:cNvSpPr>
            <p:nvPr/>
          </p:nvSpPr>
          <p:spPr bwMode="auto">
            <a:xfrm flipH="1" flipV="1">
              <a:off x="569" y="3131"/>
              <a:ext cx="156" cy="115"/>
            </a:xfrm>
            <a:prstGeom prst="line">
              <a:avLst/>
            </a:prstGeom>
            <a:noFill/>
            <a:ln w="9525">
              <a:solidFill>
                <a:srgbClr val="FE6666"/>
              </a:solidFill>
              <a:round/>
              <a:headEnd/>
              <a:tailEnd/>
            </a:ln>
          </p:spPr>
          <p:txBody>
            <a:bodyPr/>
            <a:lstStyle/>
            <a:p>
              <a:endParaRPr lang="ja-JP" altLang="en-US"/>
            </a:p>
          </p:txBody>
        </p:sp>
        <p:sp>
          <p:nvSpPr>
            <p:cNvPr id="30" name="Line 85"/>
            <p:cNvSpPr>
              <a:spLocks noChangeShapeType="1"/>
            </p:cNvSpPr>
            <p:nvPr/>
          </p:nvSpPr>
          <p:spPr bwMode="auto">
            <a:xfrm flipH="1">
              <a:off x="567" y="3243"/>
              <a:ext cx="156" cy="115"/>
            </a:xfrm>
            <a:prstGeom prst="line">
              <a:avLst/>
            </a:prstGeom>
            <a:noFill/>
            <a:ln w="9525">
              <a:solidFill>
                <a:srgbClr val="FE6666"/>
              </a:solidFill>
              <a:round/>
              <a:headEnd/>
              <a:tailEnd/>
            </a:ln>
          </p:spPr>
          <p:txBody>
            <a:bodyPr/>
            <a:lstStyle/>
            <a:p>
              <a:endParaRPr lang="ja-JP" altLang="en-US"/>
            </a:p>
          </p:txBody>
        </p:sp>
      </p:grpSp>
      <p:sp>
        <p:nvSpPr>
          <p:cNvPr id="31" name="Text Box 90"/>
          <p:cNvSpPr txBox="1">
            <a:spLocks noChangeArrowheads="1"/>
          </p:cNvSpPr>
          <p:nvPr/>
        </p:nvSpPr>
        <p:spPr bwMode="auto">
          <a:xfrm>
            <a:off x="432495" y="4887873"/>
            <a:ext cx="571500" cy="307777"/>
          </a:xfrm>
          <a:prstGeom prst="rect">
            <a:avLst/>
          </a:prstGeom>
          <a:noFill/>
          <a:ln w="9525">
            <a:noFill/>
            <a:miter lim="800000"/>
            <a:headEnd/>
            <a:tailEnd/>
          </a:ln>
        </p:spPr>
        <p:txBody>
          <a:bodyPr>
            <a:spAutoFit/>
          </a:bodyPr>
          <a:lstStyle/>
          <a:p>
            <a:pPr algn="ctr">
              <a:spcBef>
                <a:spcPct val="50000"/>
              </a:spcBef>
            </a:pPr>
            <a:r>
              <a:rPr lang="ja-JP" altLang="en-US" sz="1400" dirty="0"/>
              <a:t>陽性</a:t>
            </a:r>
          </a:p>
        </p:txBody>
      </p:sp>
      <p:sp>
        <p:nvSpPr>
          <p:cNvPr id="32" name="Text Box 91"/>
          <p:cNvSpPr txBox="1">
            <a:spLocks noChangeArrowheads="1"/>
          </p:cNvSpPr>
          <p:nvPr/>
        </p:nvSpPr>
        <p:spPr bwMode="auto">
          <a:xfrm>
            <a:off x="432495" y="5295861"/>
            <a:ext cx="571500" cy="307777"/>
          </a:xfrm>
          <a:prstGeom prst="rect">
            <a:avLst/>
          </a:prstGeom>
          <a:noFill/>
          <a:ln w="9525">
            <a:noFill/>
            <a:miter lim="800000"/>
            <a:headEnd/>
            <a:tailEnd/>
          </a:ln>
        </p:spPr>
        <p:txBody>
          <a:bodyPr>
            <a:spAutoFit/>
          </a:bodyPr>
          <a:lstStyle/>
          <a:p>
            <a:pPr algn="ctr">
              <a:spcBef>
                <a:spcPct val="50000"/>
              </a:spcBef>
            </a:pPr>
            <a:r>
              <a:rPr lang="ja-JP" altLang="en-US" sz="1400" dirty="0" smtClean="0"/>
              <a:t>陰性</a:t>
            </a:r>
            <a:endParaRPr lang="ja-JP" altLang="en-US" sz="1400" dirty="0"/>
          </a:p>
        </p:txBody>
      </p:sp>
      <p:grpSp>
        <p:nvGrpSpPr>
          <p:cNvPr id="33" name="Group 92"/>
          <p:cNvGrpSpPr>
            <a:grpSpLocks/>
          </p:cNvGrpSpPr>
          <p:nvPr/>
        </p:nvGrpSpPr>
        <p:grpSpPr bwMode="auto">
          <a:xfrm>
            <a:off x="883353" y="5019092"/>
            <a:ext cx="409350" cy="431300"/>
            <a:chOff x="567" y="3131"/>
            <a:chExt cx="158" cy="227"/>
          </a:xfrm>
        </p:grpSpPr>
        <p:sp>
          <p:nvSpPr>
            <p:cNvPr id="35" name="Line 93"/>
            <p:cNvSpPr>
              <a:spLocks noChangeShapeType="1"/>
            </p:cNvSpPr>
            <p:nvPr/>
          </p:nvSpPr>
          <p:spPr bwMode="auto">
            <a:xfrm flipH="1" flipV="1">
              <a:off x="569" y="3131"/>
              <a:ext cx="156" cy="115"/>
            </a:xfrm>
            <a:prstGeom prst="line">
              <a:avLst/>
            </a:prstGeom>
            <a:noFill/>
            <a:ln w="9525">
              <a:solidFill>
                <a:srgbClr val="FE6666"/>
              </a:solidFill>
              <a:round/>
              <a:headEnd/>
              <a:tailEnd/>
            </a:ln>
          </p:spPr>
          <p:txBody>
            <a:bodyPr/>
            <a:lstStyle/>
            <a:p>
              <a:endParaRPr lang="ja-JP" altLang="en-US"/>
            </a:p>
          </p:txBody>
        </p:sp>
        <p:sp>
          <p:nvSpPr>
            <p:cNvPr id="36" name="Line 94"/>
            <p:cNvSpPr>
              <a:spLocks noChangeShapeType="1"/>
            </p:cNvSpPr>
            <p:nvPr/>
          </p:nvSpPr>
          <p:spPr bwMode="auto">
            <a:xfrm flipH="1">
              <a:off x="567" y="3243"/>
              <a:ext cx="156" cy="115"/>
            </a:xfrm>
            <a:prstGeom prst="line">
              <a:avLst/>
            </a:prstGeom>
            <a:noFill/>
            <a:ln w="9525">
              <a:solidFill>
                <a:srgbClr val="FE6666"/>
              </a:solidFill>
              <a:round/>
              <a:headEnd/>
              <a:tailEnd/>
            </a:ln>
          </p:spPr>
          <p:txBody>
            <a:bodyPr/>
            <a:lstStyle/>
            <a:p>
              <a:endParaRPr lang="ja-JP" altLang="en-US"/>
            </a:p>
          </p:txBody>
        </p:sp>
      </p:grpSp>
      <p:sp>
        <p:nvSpPr>
          <p:cNvPr id="37" name="Text Box 81"/>
          <p:cNvSpPr txBox="1">
            <a:spLocks noChangeArrowheads="1"/>
          </p:cNvSpPr>
          <p:nvPr/>
        </p:nvSpPr>
        <p:spPr bwMode="auto">
          <a:xfrm>
            <a:off x="7613294" y="4887873"/>
            <a:ext cx="571500" cy="307777"/>
          </a:xfrm>
          <a:prstGeom prst="rect">
            <a:avLst/>
          </a:prstGeom>
          <a:noFill/>
          <a:ln w="9525">
            <a:noFill/>
            <a:miter lim="800000"/>
            <a:headEnd/>
            <a:tailEnd/>
          </a:ln>
        </p:spPr>
        <p:txBody>
          <a:bodyPr>
            <a:spAutoFit/>
          </a:bodyPr>
          <a:lstStyle/>
          <a:p>
            <a:pPr algn="ctr">
              <a:spcBef>
                <a:spcPct val="50000"/>
              </a:spcBef>
            </a:pPr>
            <a:r>
              <a:rPr lang="ja-JP" altLang="en-US" sz="1400" dirty="0" smtClean="0"/>
              <a:t>性相</a:t>
            </a:r>
            <a:endParaRPr lang="ja-JP" altLang="en-US" sz="1400" dirty="0"/>
          </a:p>
        </p:txBody>
      </p:sp>
      <p:sp>
        <p:nvSpPr>
          <p:cNvPr id="38" name="Text Box 82"/>
          <p:cNvSpPr txBox="1">
            <a:spLocks noChangeArrowheads="1"/>
          </p:cNvSpPr>
          <p:nvPr/>
        </p:nvSpPr>
        <p:spPr bwMode="auto">
          <a:xfrm>
            <a:off x="7613294" y="5295861"/>
            <a:ext cx="571500" cy="307777"/>
          </a:xfrm>
          <a:prstGeom prst="rect">
            <a:avLst/>
          </a:prstGeom>
          <a:noFill/>
          <a:ln w="9525">
            <a:noFill/>
            <a:miter lim="800000"/>
            <a:headEnd/>
            <a:tailEnd/>
          </a:ln>
        </p:spPr>
        <p:txBody>
          <a:bodyPr>
            <a:spAutoFit/>
          </a:bodyPr>
          <a:lstStyle/>
          <a:p>
            <a:pPr algn="ctr">
              <a:spcBef>
                <a:spcPct val="50000"/>
              </a:spcBef>
            </a:pPr>
            <a:r>
              <a:rPr lang="ja-JP" altLang="en-US" sz="1400" dirty="0" smtClean="0"/>
              <a:t>形状</a:t>
            </a:r>
            <a:endParaRPr lang="ja-JP" altLang="en-US" sz="1400" dirty="0"/>
          </a:p>
        </p:txBody>
      </p:sp>
      <p:grpSp>
        <p:nvGrpSpPr>
          <p:cNvPr id="39" name="Group 87"/>
          <p:cNvGrpSpPr>
            <a:grpSpLocks/>
          </p:cNvGrpSpPr>
          <p:nvPr/>
        </p:nvGrpSpPr>
        <p:grpSpPr bwMode="auto">
          <a:xfrm flipH="1">
            <a:off x="7294534" y="5019092"/>
            <a:ext cx="409348" cy="431300"/>
            <a:chOff x="567" y="3131"/>
            <a:chExt cx="158" cy="227"/>
          </a:xfrm>
        </p:grpSpPr>
        <p:sp>
          <p:nvSpPr>
            <p:cNvPr id="40" name="Line 88"/>
            <p:cNvSpPr>
              <a:spLocks noChangeShapeType="1"/>
            </p:cNvSpPr>
            <p:nvPr/>
          </p:nvSpPr>
          <p:spPr bwMode="auto">
            <a:xfrm flipH="1" flipV="1">
              <a:off x="569" y="3131"/>
              <a:ext cx="156" cy="115"/>
            </a:xfrm>
            <a:prstGeom prst="line">
              <a:avLst/>
            </a:prstGeom>
            <a:noFill/>
            <a:ln w="9525">
              <a:solidFill>
                <a:srgbClr val="0066FF"/>
              </a:solidFill>
              <a:round/>
              <a:headEnd/>
              <a:tailEnd/>
            </a:ln>
          </p:spPr>
          <p:txBody>
            <a:bodyPr/>
            <a:lstStyle/>
            <a:p>
              <a:endParaRPr lang="ja-JP" altLang="en-US"/>
            </a:p>
          </p:txBody>
        </p:sp>
        <p:sp>
          <p:nvSpPr>
            <p:cNvPr id="41" name="Line 89"/>
            <p:cNvSpPr>
              <a:spLocks noChangeShapeType="1"/>
            </p:cNvSpPr>
            <p:nvPr/>
          </p:nvSpPr>
          <p:spPr bwMode="auto">
            <a:xfrm flipH="1">
              <a:off x="567" y="3243"/>
              <a:ext cx="156" cy="115"/>
            </a:xfrm>
            <a:prstGeom prst="line">
              <a:avLst/>
            </a:prstGeom>
            <a:noFill/>
            <a:ln w="9525">
              <a:solidFill>
                <a:srgbClr val="0066FF"/>
              </a:solidFill>
              <a:round/>
              <a:headEnd/>
              <a:tailEnd/>
            </a:ln>
          </p:spPr>
          <p:txBody>
            <a:bodyPr/>
            <a:lstStyle/>
            <a:p>
              <a:endParaRPr lang="ja-JP" altLang="en-US"/>
            </a:p>
          </p:txBody>
        </p:sp>
      </p:grpSp>
      <p:sp>
        <p:nvSpPr>
          <p:cNvPr id="42" name="Text Box 95"/>
          <p:cNvSpPr txBox="1">
            <a:spLocks noChangeArrowheads="1"/>
          </p:cNvSpPr>
          <p:nvPr/>
        </p:nvSpPr>
        <p:spPr bwMode="auto">
          <a:xfrm>
            <a:off x="8138309" y="4887873"/>
            <a:ext cx="571500" cy="307777"/>
          </a:xfrm>
          <a:prstGeom prst="rect">
            <a:avLst/>
          </a:prstGeom>
          <a:noFill/>
          <a:ln w="9525">
            <a:noFill/>
            <a:miter lim="800000"/>
            <a:headEnd/>
            <a:tailEnd/>
          </a:ln>
        </p:spPr>
        <p:txBody>
          <a:bodyPr>
            <a:spAutoFit/>
          </a:bodyPr>
          <a:lstStyle/>
          <a:p>
            <a:pPr algn="ctr">
              <a:spcBef>
                <a:spcPct val="50000"/>
              </a:spcBef>
            </a:pPr>
            <a:r>
              <a:rPr lang="ja-JP" altLang="en-US" sz="1400" dirty="0" smtClean="0"/>
              <a:t>陽性</a:t>
            </a:r>
            <a:endParaRPr lang="ja-JP" altLang="en-US" sz="1400" dirty="0"/>
          </a:p>
        </p:txBody>
      </p:sp>
      <p:sp>
        <p:nvSpPr>
          <p:cNvPr id="43" name="Text Box 96"/>
          <p:cNvSpPr txBox="1">
            <a:spLocks noChangeArrowheads="1"/>
          </p:cNvSpPr>
          <p:nvPr/>
        </p:nvSpPr>
        <p:spPr bwMode="auto">
          <a:xfrm>
            <a:off x="8138309" y="5295861"/>
            <a:ext cx="571500" cy="307777"/>
          </a:xfrm>
          <a:prstGeom prst="rect">
            <a:avLst/>
          </a:prstGeom>
          <a:noFill/>
          <a:ln w="9525">
            <a:noFill/>
            <a:miter lim="800000"/>
            <a:headEnd/>
            <a:tailEnd/>
          </a:ln>
        </p:spPr>
        <p:txBody>
          <a:bodyPr>
            <a:spAutoFit/>
          </a:bodyPr>
          <a:lstStyle/>
          <a:p>
            <a:pPr algn="ctr">
              <a:spcBef>
                <a:spcPct val="50000"/>
              </a:spcBef>
            </a:pPr>
            <a:r>
              <a:rPr lang="ja-JP" altLang="en-US" sz="1400" dirty="0" smtClean="0"/>
              <a:t>陰性</a:t>
            </a:r>
            <a:endParaRPr lang="ja-JP" altLang="en-US" sz="1400" dirty="0"/>
          </a:p>
        </p:txBody>
      </p:sp>
      <p:grpSp>
        <p:nvGrpSpPr>
          <p:cNvPr id="44" name="Group 97"/>
          <p:cNvGrpSpPr>
            <a:grpSpLocks/>
          </p:cNvGrpSpPr>
          <p:nvPr/>
        </p:nvGrpSpPr>
        <p:grpSpPr bwMode="auto">
          <a:xfrm flipH="1">
            <a:off x="7819549" y="5019092"/>
            <a:ext cx="409348" cy="431300"/>
            <a:chOff x="567" y="3131"/>
            <a:chExt cx="158" cy="227"/>
          </a:xfrm>
        </p:grpSpPr>
        <p:sp>
          <p:nvSpPr>
            <p:cNvPr id="45" name="Line 98"/>
            <p:cNvSpPr>
              <a:spLocks noChangeShapeType="1"/>
            </p:cNvSpPr>
            <p:nvPr/>
          </p:nvSpPr>
          <p:spPr bwMode="auto">
            <a:xfrm flipH="1" flipV="1">
              <a:off x="569" y="3131"/>
              <a:ext cx="156" cy="115"/>
            </a:xfrm>
            <a:prstGeom prst="line">
              <a:avLst/>
            </a:prstGeom>
            <a:noFill/>
            <a:ln w="9525">
              <a:solidFill>
                <a:srgbClr val="0066FF"/>
              </a:solidFill>
              <a:round/>
              <a:headEnd/>
              <a:tailEnd/>
            </a:ln>
          </p:spPr>
          <p:txBody>
            <a:bodyPr/>
            <a:lstStyle/>
            <a:p>
              <a:endParaRPr lang="ja-JP" altLang="en-US"/>
            </a:p>
          </p:txBody>
        </p:sp>
        <p:sp>
          <p:nvSpPr>
            <p:cNvPr id="48" name="Line 99"/>
            <p:cNvSpPr>
              <a:spLocks noChangeShapeType="1"/>
            </p:cNvSpPr>
            <p:nvPr/>
          </p:nvSpPr>
          <p:spPr bwMode="auto">
            <a:xfrm flipH="1">
              <a:off x="567" y="3243"/>
              <a:ext cx="156" cy="115"/>
            </a:xfrm>
            <a:prstGeom prst="line">
              <a:avLst/>
            </a:prstGeom>
            <a:noFill/>
            <a:ln w="9525">
              <a:solidFill>
                <a:srgbClr val="0066FF"/>
              </a:solidFill>
              <a:round/>
              <a:headEnd/>
              <a:tailEnd/>
            </a:ln>
          </p:spPr>
          <p:txBody>
            <a:bodyPr/>
            <a:lstStyle/>
            <a:p>
              <a:endParaRPr lang="ja-JP" altLang="en-US"/>
            </a:p>
          </p:txBody>
        </p:sp>
      </p:grpSp>
    </p:spTree>
    <p:extLst>
      <p:ext uri="{BB962C8B-B14F-4D97-AF65-F5344CB8AC3E}">
        <p14:creationId xmlns:p14="http://schemas.microsoft.com/office/powerpoint/2010/main" val="878017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par>
                                <p:cTn id="11" presetID="35" presetClass="path" presetSubtype="0" accel="50000" decel="50000" fill="hold" nodeType="withEffect">
                                  <p:stCondLst>
                                    <p:cond delay="0"/>
                                  </p:stCondLst>
                                  <p:childTnLst>
                                    <p:animMotion origin="layout" path="M 0.26789 -4.44444E-6 L 5E-6 -4.44444E-6 " pathEditMode="relative" rAng="0" ptsTypes="AA">
                                      <p:cBhvr>
                                        <p:cTn id="12" dur="750" fill="hold"/>
                                        <p:tgtEl>
                                          <p:spTgt spid="21"/>
                                        </p:tgtEl>
                                        <p:attrNameLst>
                                          <p:attrName>ppt_x</p:attrName>
                                          <p:attrName>ppt_y</p:attrName>
                                        </p:attrNameLst>
                                      </p:cBhvr>
                                      <p:rCtr x="-13403" y="0"/>
                                    </p:animMotion>
                                  </p:childTnLst>
                                </p:cTn>
                              </p:par>
                              <p:par>
                                <p:cTn id="13" presetID="63" presetClass="path" presetSubtype="0" accel="50000" decel="50000" fill="hold" nodeType="withEffect">
                                  <p:stCondLst>
                                    <p:cond delay="0"/>
                                  </p:stCondLst>
                                  <p:childTnLst>
                                    <p:animMotion origin="layout" path="M -0.26979 -4.44444E-6 L 5.55556E-7 -4.44444E-6 " pathEditMode="relative" rAng="0" ptsTypes="AA">
                                      <p:cBhvr>
                                        <p:cTn id="14" dur="750" fill="hold"/>
                                        <p:tgtEl>
                                          <p:spTgt spid="22"/>
                                        </p:tgtEl>
                                        <p:attrNameLst>
                                          <p:attrName>ppt_x</p:attrName>
                                          <p:attrName>ppt_y</p:attrName>
                                        </p:attrNameLst>
                                      </p:cBhvr>
                                      <p:rCtr x="13490" y="0"/>
                                    </p:animMotion>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750"/>
                                        <p:tgtEl>
                                          <p:spTgt spid="23"/>
                                        </p:tgtEl>
                                      </p:cBhvr>
                                    </p:animEffect>
                                    <p:anim calcmode="lin" valueType="num">
                                      <p:cBhvr>
                                        <p:cTn id="19" dur="750" fill="hold"/>
                                        <p:tgtEl>
                                          <p:spTgt spid="23"/>
                                        </p:tgtEl>
                                        <p:attrNameLst>
                                          <p:attrName>ppt_x</p:attrName>
                                        </p:attrNameLst>
                                      </p:cBhvr>
                                      <p:tavLst>
                                        <p:tav tm="0">
                                          <p:val>
                                            <p:strVal val="#ppt_x"/>
                                          </p:val>
                                        </p:tav>
                                        <p:tav tm="100000">
                                          <p:val>
                                            <p:strVal val="#ppt_x"/>
                                          </p:val>
                                        </p:tav>
                                      </p:tavLst>
                                    </p:anim>
                                    <p:anim calcmode="lin" valueType="num">
                                      <p:cBhvr>
                                        <p:cTn id="20" dur="750" fill="hold"/>
                                        <p:tgtEl>
                                          <p:spTgt spid="23"/>
                                        </p:tgtEl>
                                        <p:attrNameLst>
                                          <p:attrName>ppt_y</p:attrName>
                                        </p:attrNameLst>
                                      </p:cBhvr>
                                      <p:tavLst>
                                        <p:tav tm="0">
                                          <p:val>
                                            <p:strVal val="#ppt_y-.1"/>
                                          </p:val>
                                        </p:tav>
                                        <p:tav tm="100000">
                                          <p:val>
                                            <p:strVal val="#ppt_y"/>
                                          </p:val>
                                        </p:tav>
                                      </p:tavLst>
                                    </p:anim>
                                  </p:childTnLst>
                                </p:cTn>
                              </p:par>
                            </p:childTnLst>
                          </p:cTn>
                        </p:par>
                        <p:par>
                          <p:cTn id="21" fill="hold">
                            <p:stCondLst>
                              <p:cond delay="1750"/>
                            </p:stCondLst>
                            <p:childTnLst>
                              <p:par>
                                <p:cTn id="22" presetID="47" presetClass="entr" presetSubtype="0" fill="hold" grpId="0" nodeType="afterEffect">
                                  <p:stCondLst>
                                    <p:cond delay="75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750"/>
                                        <p:tgtEl>
                                          <p:spTgt spid="24"/>
                                        </p:tgtEl>
                                      </p:cBhvr>
                                    </p:animEffect>
                                    <p:anim calcmode="lin" valueType="num">
                                      <p:cBhvr>
                                        <p:cTn id="25" dur="750" fill="hold"/>
                                        <p:tgtEl>
                                          <p:spTgt spid="24"/>
                                        </p:tgtEl>
                                        <p:attrNameLst>
                                          <p:attrName>ppt_x</p:attrName>
                                        </p:attrNameLst>
                                      </p:cBhvr>
                                      <p:tavLst>
                                        <p:tav tm="0">
                                          <p:val>
                                            <p:strVal val="#ppt_x"/>
                                          </p:val>
                                        </p:tav>
                                        <p:tav tm="100000">
                                          <p:val>
                                            <p:strVal val="#ppt_x"/>
                                          </p:val>
                                        </p:tav>
                                      </p:tavLst>
                                    </p:anim>
                                    <p:anim calcmode="lin" valueType="num">
                                      <p:cBhvr>
                                        <p:cTn id="26" dur="750" fill="hold"/>
                                        <p:tgtEl>
                                          <p:spTgt spid="24"/>
                                        </p:tgtEl>
                                        <p:attrNameLst>
                                          <p:attrName>ppt_y</p:attrName>
                                        </p:attrNameLst>
                                      </p:cBhvr>
                                      <p:tavLst>
                                        <p:tav tm="0">
                                          <p:val>
                                            <p:strVal val="#ppt_y-.1"/>
                                          </p:val>
                                        </p:tav>
                                        <p:tav tm="100000">
                                          <p:val>
                                            <p:strVal val="#ppt_y"/>
                                          </p:val>
                                        </p:tav>
                                      </p:tavLst>
                                    </p:anim>
                                  </p:childTnLst>
                                </p:cTn>
                              </p:par>
                            </p:childTnLst>
                          </p:cTn>
                        </p:par>
                        <p:par>
                          <p:cTn id="27" fill="hold">
                            <p:stCondLst>
                              <p:cond delay="3250"/>
                            </p:stCondLst>
                            <p:childTnLst>
                              <p:par>
                                <p:cTn id="28" presetID="16" presetClass="entr" presetSubtype="37"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barn(outVertical)">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right)">
                                      <p:cBhvr>
                                        <p:cTn id="35" dur="500"/>
                                        <p:tgtEl>
                                          <p:spTgt spid="28"/>
                                        </p:tgtEl>
                                      </p:cBhvr>
                                    </p:animEffect>
                                  </p:childTnLst>
                                </p:cTn>
                              </p:par>
                            </p:childTnLst>
                          </p:cTn>
                        </p:par>
                        <p:par>
                          <p:cTn id="36" fill="hold">
                            <p:stCondLst>
                              <p:cond delay="500"/>
                            </p:stCondLst>
                            <p:childTnLst>
                              <p:par>
                                <p:cTn id="37" presetID="22" presetClass="entr" presetSubtype="2"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right)">
                                      <p:cBhvr>
                                        <p:cTn id="39" dur="500"/>
                                        <p:tgtEl>
                                          <p:spTgt spid="26"/>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right)">
                                      <p:cBhvr>
                                        <p:cTn id="42" dur="500"/>
                                        <p:tgtEl>
                                          <p:spTgt spid="27"/>
                                        </p:tgtEl>
                                      </p:cBhvr>
                                    </p:animEffect>
                                  </p:childTnLst>
                                </p:cTn>
                              </p:par>
                            </p:childTnLst>
                          </p:cTn>
                        </p:par>
                        <p:par>
                          <p:cTn id="43" fill="hold">
                            <p:stCondLst>
                              <p:cond delay="1000"/>
                            </p:stCondLst>
                            <p:childTnLst>
                              <p:par>
                                <p:cTn id="44" presetID="22" presetClass="entr" presetSubtype="2" fill="hold"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right)">
                                      <p:cBhvr>
                                        <p:cTn id="46" dur="500"/>
                                        <p:tgtEl>
                                          <p:spTgt spid="33"/>
                                        </p:tgtEl>
                                      </p:cBhvr>
                                    </p:animEffect>
                                  </p:childTnLst>
                                </p:cTn>
                              </p:par>
                            </p:childTnLst>
                          </p:cTn>
                        </p:par>
                        <p:par>
                          <p:cTn id="47" fill="hold">
                            <p:stCondLst>
                              <p:cond delay="1500"/>
                            </p:stCondLst>
                            <p:childTnLst>
                              <p:par>
                                <p:cTn id="48" presetID="18" presetClass="entr" presetSubtype="12" fill="hold" grpId="0"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strips(downLeft)">
                                      <p:cBhvr>
                                        <p:cTn id="50" dur="500"/>
                                        <p:tgtEl>
                                          <p:spTgt spid="31"/>
                                        </p:tgtEl>
                                      </p:cBhvr>
                                    </p:animEffect>
                                  </p:childTnLst>
                                </p:cTn>
                              </p:par>
                              <p:par>
                                <p:cTn id="51" presetID="18" presetClass="entr" presetSubtype="12" fill="hold" grpId="0" nodeType="with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strips(downLeft)">
                                      <p:cBhvr>
                                        <p:cTn id="53" dur="500"/>
                                        <p:tgtEl>
                                          <p:spTgt spid="3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left)">
                                      <p:cBhvr>
                                        <p:cTn id="58" dur="500"/>
                                        <p:tgtEl>
                                          <p:spTgt spid="39"/>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wipe(left)">
                                      <p:cBhvr>
                                        <p:cTn id="62" dur="500"/>
                                        <p:tgtEl>
                                          <p:spTgt spid="37"/>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wipe(left)">
                                      <p:cBhvr>
                                        <p:cTn id="65" dur="500"/>
                                        <p:tgtEl>
                                          <p:spTgt spid="38"/>
                                        </p:tgtEl>
                                      </p:cBhvr>
                                    </p:animEffect>
                                  </p:childTnLst>
                                </p:cTn>
                              </p:par>
                            </p:childTnLst>
                          </p:cTn>
                        </p:par>
                        <p:par>
                          <p:cTn id="66" fill="hold">
                            <p:stCondLst>
                              <p:cond delay="1000"/>
                            </p:stCondLst>
                            <p:childTnLst>
                              <p:par>
                                <p:cTn id="67" presetID="22" presetClass="entr" presetSubtype="8" fill="hold" nodeType="after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wipe(left)">
                                      <p:cBhvr>
                                        <p:cTn id="69" dur="500"/>
                                        <p:tgtEl>
                                          <p:spTgt spid="44"/>
                                        </p:tgtEl>
                                      </p:cBhvr>
                                    </p:animEffect>
                                  </p:childTnLst>
                                </p:cTn>
                              </p:par>
                            </p:childTnLst>
                          </p:cTn>
                        </p:par>
                        <p:par>
                          <p:cTn id="70" fill="hold">
                            <p:stCondLst>
                              <p:cond delay="1500"/>
                            </p:stCondLst>
                            <p:childTnLst>
                              <p:par>
                                <p:cTn id="71" presetID="18" presetClass="entr" presetSubtype="6"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strips(downRight)">
                                      <p:cBhvr>
                                        <p:cTn id="73" dur="500"/>
                                        <p:tgtEl>
                                          <p:spTgt spid="42"/>
                                        </p:tgtEl>
                                      </p:cBhvr>
                                    </p:animEffect>
                                  </p:childTnLst>
                                </p:cTn>
                              </p:par>
                              <p:par>
                                <p:cTn id="74" presetID="18" presetClass="entr" presetSubtype="6"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strips(downRight)">
                                      <p:cBhvr>
                                        <p:cTn id="7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p:bldP spid="27" grpId="0"/>
      <p:bldP spid="31" grpId="0"/>
      <p:bldP spid="32" grpId="0"/>
      <p:bldP spid="37" grpId="0"/>
      <p:bldP spid="38" grpId="0"/>
      <p:bldP spid="42" grpId="0"/>
      <p:bldP spid="4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二</a:t>
            </a:r>
            <a:r>
              <a:rPr lang="ja-JP" altLang="en-US" dirty="0" smtClean="0"/>
              <a:t>性</a:t>
            </a:r>
            <a:r>
              <a:rPr lang="ja-JP" altLang="en-US" dirty="0"/>
              <a:t>性</a:t>
            </a:r>
            <a:r>
              <a:rPr lang="ja-JP" altLang="en-US" dirty="0" smtClean="0"/>
              <a:t>相を中心として見た神と被造世界との関係</a:t>
            </a:r>
            <a:endParaRPr lang="ja-JP" altLang="en-US" dirty="0"/>
          </a:p>
        </p:txBody>
      </p:sp>
      <p:sp>
        <p:nvSpPr>
          <p:cNvPr id="3" name="제목 2"/>
          <p:cNvSpPr>
            <a:spLocks noGrp="1"/>
          </p:cNvSpPr>
          <p:nvPr>
            <p:ph type="title"/>
          </p:nvPr>
        </p:nvSpPr>
        <p:spPr/>
        <p:txBody>
          <a:bodyPr/>
          <a:lstStyle/>
          <a:p>
            <a:r>
              <a:rPr kumimoji="1" lang="en-US" altLang="ja-JP" dirty="0" smtClean="0"/>
              <a:t>(</a:t>
            </a:r>
            <a:r>
              <a:rPr lang="ja-JP" altLang="en-US" dirty="0"/>
              <a:t>二</a:t>
            </a:r>
            <a:r>
              <a:rPr kumimoji="1" lang="en-US" altLang="ja-JP" dirty="0" smtClean="0"/>
              <a:t>)</a:t>
            </a:r>
            <a:r>
              <a:rPr kumimoji="1" lang="ja-JP" altLang="en-US" dirty="0" smtClean="0"/>
              <a:t>神と被造世界との関係</a:t>
            </a:r>
            <a:endParaRPr kumimoji="1" lang="ja-JP" altLang="en-US" dirty="0"/>
          </a:p>
        </p:txBody>
      </p:sp>
      <p:sp>
        <p:nvSpPr>
          <p:cNvPr id="54" name="テキスト ボックス 16"/>
          <p:cNvSpPr txBox="1"/>
          <p:nvPr/>
        </p:nvSpPr>
        <p:spPr>
          <a:xfrm>
            <a:off x="5119995" y="2428808"/>
            <a:ext cx="1297173" cy="369332"/>
          </a:xfrm>
          <a:prstGeom prst="rect">
            <a:avLst/>
          </a:prstGeom>
          <a:noFill/>
        </p:spPr>
        <p:txBody>
          <a:bodyPr wrap="square" rtlCol="0">
            <a:spAutoFit/>
          </a:bodyPr>
          <a:lstStyle/>
          <a:p>
            <a:r>
              <a:rPr kumimoji="1" lang="ja-JP" altLang="en-US" b="1" dirty="0" smtClean="0"/>
              <a:t>二性性相</a:t>
            </a:r>
            <a:endParaRPr kumimoji="1" lang="ja-JP" altLang="en-US" b="1" dirty="0"/>
          </a:p>
        </p:txBody>
      </p:sp>
      <p:sp>
        <p:nvSpPr>
          <p:cNvPr id="59" name="テキスト ボックス 17"/>
          <p:cNvSpPr txBox="1"/>
          <p:nvPr/>
        </p:nvSpPr>
        <p:spPr>
          <a:xfrm>
            <a:off x="2151483" y="2428184"/>
            <a:ext cx="1449874" cy="369332"/>
          </a:xfrm>
          <a:prstGeom prst="rect">
            <a:avLst/>
          </a:prstGeom>
          <a:noFill/>
        </p:spPr>
        <p:txBody>
          <a:bodyPr vert="horz" wrap="square" rtlCol="0">
            <a:spAutoFit/>
          </a:bodyPr>
          <a:lstStyle/>
          <a:p>
            <a:pPr algn="ctr"/>
            <a:r>
              <a:rPr lang="ja-JP" altLang="en-US" b="1" dirty="0">
                <a:solidFill>
                  <a:srgbClr val="FF0000"/>
                </a:solidFill>
              </a:rPr>
              <a:t>無形</a:t>
            </a:r>
            <a:r>
              <a:rPr lang="ja-JP" altLang="en-US" b="1" dirty="0" smtClean="0"/>
              <a:t>の</a:t>
            </a:r>
            <a:r>
              <a:rPr lang="ja-JP" altLang="en-US" b="1" dirty="0" smtClean="0">
                <a:solidFill>
                  <a:srgbClr val="0066FF"/>
                </a:solidFill>
              </a:rPr>
              <a:t>主体</a:t>
            </a:r>
            <a:endParaRPr kumimoji="1" lang="ja-JP" altLang="en-US" b="1" dirty="0">
              <a:solidFill>
                <a:srgbClr val="0066FF"/>
              </a:solidFill>
            </a:endParaRPr>
          </a:p>
        </p:txBody>
      </p:sp>
      <p:sp>
        <p:nvSpPr>
          <p:cNvPr id="46" name="AutoShape 52"/>
          <p:cNvSpPr>
            <a:spLocks noChangeArrowheads="1"/>
          </p:cNvSpPr>
          <p:nvPr/>
        </p:nvSpPr>
        <p:spPr bwMode="auto">
          <a:xfrm rot="5400000">
            <a:off x="4116883" y="2879911"/>
            <a:ext cx="843248" cy="1526752"/>
          </a:xfrm>
          <a:custGeom>
            <a:avLst/>
            <a:gdLst>
              <a:gd name="T0" fmla="*/ 996908947 w 21600"/>
              <a:gd name="T1" fmla="*/ 0 h 21600"/>
              <a:gd name="T2" fmla="*/ 0 w 21600"/>
              <a:gd name="T3" fmla="*/ 2147483647 h 21600"/>
              <a:gd name="T4" fmla="*/ 996908947 w 21600"/>
              <a:gd name="T5" fmla="*/ 2147483647 h 21600"/>
              <a:gd name="T6" fmla="*/ 1761122862 w 21600"/>
              <a:gd name="T7" fmla="*/ 2147483647 h 21600"/>
              <a:gd name="T8" fmla="*/ 17694720 60000 65536"/>
              <a:gd name="T9" fmla="*/ 11796480 60000 65536"/>
              <a:gd name="T10" fmla="*/ 5898240 60000 65536"/>
              <a:gd name="T11" fmla="*/ 0 60000 65536"/>
              <a:gd name="T12" fmla="*/ 3375 w 21600"/>
              <a:gd name="T13" fmla="*/ 2857 h 21600"/>
              <a:gd name="T14" fmla="*/ 14706 w 21600"/>
              <a:gd name="T15" fmla="*/ 18743 h 21600"/>
            </a:gdLst>
            <a:ahLst/>
            <a:cxnLst>
              <a:cxn ang="T8">
                <a:pos x="T0" y="T1"/>
              </a:cxn>
              <a:cxn ang="T9">
                <a:pos x="T2" y="T3"/>
              </a:cxn>
              <a:cxn ang="T10">
                <a:pos x="T4" y="T5"/>
              </a:cxn>
              <a:cxn ang="T11">
                <a:pos x="T6" y="T7"/>
              </a:cxn>
            </a:cxnLst>
            <a:rect l="T12" t="T13" r="T14" b="T15"/>
            <a:pathLst>
              <a:path w="21600" h="21600">
                <a:moveTo>
                  <a:pt x="12227" y="0"/>
                </a:moveTo>
                <a:lnTo>
                  <a:pt x="12227" y="2857"/>
                </a:lnTo>
                <a:lnTo>
                  <a:pt x="3375" y="2857"/>
                </a:lnTo>
                <a:lnTo>
                  <a:pt x="3375" y="18743"/>
                </a:lnTo>
                <a:lnTo>
                  <a:pt x="12227" y="18743"/>
                </a:lnTo>
                <a:lnTo>
                  <a:pt x="12227" y="21600"/>
                </a:lnTo>
                <a:lnTo>
                  <a:pt x="21600" y="10800"/>
                </a:lnTo>
                <a:close/>
              </a:path>
              <a:path w="21600" h="21600">
                <a:moveTo>
                  <a:pt x="1350" y="2857"/>
                </a:moveTo>
                <a:lnTo>
                  <a:pt x="1350" y="18743"/>
                </a:lnTo>
                <a:lnTo>
                  <a:pt x="2700" y="18743"/>
                </a:lnTo>
                <a:lnTo>
                  <a:pt x="2700" y="2857"/>
                </a:lnTo>
                <a:close/>
              </a:path>
              <a:path w="21600" h="21600">
                <a:moveTo>
                  <a:pt x="0" y="2857"/>
                </a:moveTo>
                <a:lnTo>
                  <a:pt x="0" y="18743"/>
                </a:lnTo>
                <a:lnTo>
                  <a:pt x="675" y="18743"/>
                </a:lnTo>
                <a:lnTo>
                  <a:pt x="675" y="2857"/>
                </a:lnTo>
                <a:close/>
              </a:path>
            </a:pathLst>
          </a:custGeom>
          <a:solidFill>
            <a:srgbClr val="99FF66"/>
          </a:solidFill>
          <a:ln w="9525">
            <a:solidFill>
              <a:schemeClr val="tx1"/>
            </a:solidFill>
            <a:miter lim="800000"/>
            <a:headEnd/>
            <a:tailEnd/>
          </a:ln>
        </p:spPr>
        <p:txBody>
          <a:bodyPr rot="10800000" vert="eaVert" wrap="none" anchor="ctr"/>
          <a:lstStyle/>
          <a:p>
            <a:pPr algn="ctr"/>
            <a:r>
              <a:rPr lang="ja-JP" altLang="en-US" sz="1600" dirty="0" smtClean="0">
                <a:solidFill>
                  <a:srgbClr val="0000FF"/>
                </a:solidFill>
              </a:rPr>
              <a:t>創造原理</a:t>
            </a:r>
            <a:endParaRPr lang="ja-JP" altLang="en-US" sz="1600" dirty="0">
              <a:solidFill>
                <a:srgbClr val="0000FF"/>
              </a:solidFill>
            </a:endParaRPr>
          </a:p>
        </p:txBody>
      </p:sp>
      <p:pic>
        <p:nvPicPr>
          <p:cNvPr id="50" name="Picture 72" descr="主"/>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2364444" y="4352232"/>
            <a:ext cx="660844" cy="880428"/>
          </a:xfrm>
          <a:prstGeom prst="rect">
            <a:avLst/>
          </a:prstGeom>
          <a:noFill/>
          <a:ln w="9525">
            <a:noFill/>
            <a:miter lim="800000"/>
            <a:headEnd/>
            <a:tailEnd/>
          </a:ln>
        </p:spPr>
      </p:pic>
      <p:pic>
        <p:nvPicPr>
          <p:cNvPr id="53" name="Picture 73"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6073098" y="4352232"/>
            <a:ext cx="660844" cy="880428"/>
          </a:xfrm>
          <a:prstGeom prst="rect">
            <a:avLst/>
          </a:prstGeom>
          <a:noFill/>
          <a:ln w="9525">
            <a:noFill/>
            <a:miter lim="800000"/>
            <a:headEnd/>
            <a:tailEnd/>
          </a:ln>
        </p:spPr>
      </p:pic>
      <p:sp>
        <p:nvSpPr>
          <p:cNvPr id="55" name="Text Box 75"/>
          <p:cNvSpPr txBox="1">
            <a:spLocks noChangeArrowheads="1"/>
          </p:cNvSpPr>
          <p:nvPr/>
        </p:nvSpPr>
        <p:spPr bwMode="auto">
          <a:xfrm>
            <a:off x="7105504" y="4607780"/>
            <a:ext cx="1430522" cy="369332"/>
          </a:xfrm>
          <a:prstGeom prst="rect">
            <a:avLst/>
          </a:prstGeom>
          <a:solidFill>
            <a:schemeClr val="bg2"/>
          </a:solidFill>
          <a:ln w="9525">
            <a:noFill/>
            <a:miter lim="800000"/>
            <a:headEnd/>
            <a:tailEnd/>
          </a:ln>
        </p:spPr>
        <p:txBody>
          <a:bodyPr>
            <a:spAutoFit/>
          </a:bodyPr>
          <a:lstStyle>
            <a:defPPr>
              <a:defRPr lang="ja-JP"/>
            </a:defPPr>
            <a:lvl1pPr>
              <a:spcBef>
                <a:spcPct val="50000"/>
              </a:spcBef>
            </a:lvl1pPr>
          </a:lstStyle>
          <a:p>
            <a:r>
              <a:rPr lang="ja-JP" altLang="en-US" dirty="0"/>
              <a:t>形象的実体</a:t>
            </a:r>
          </a:p>
        </p:txBody>
      </p:sp>
      <p:sp>
        <p:nvSpPr>
          <p:cNvPr id="56" name="Text Box 76"/>
          <p:cNvSpPr txBox="1">
            <a:spLocks noChangeArrowheads="1"/>
          </p:cNvSpPr>
          <p:nvPr/>
        </p:nvSpPr>
        <p:spPr bwMode="auto">
          <a:xfrm>
            <a:off x="7105504" y="5587508"/>
            <a:ext cx="1430520" cy="369332"/>
          </a:xfrm>
          <a:prstGeom prst="rect">
            <a:avLst/>
          </a:prstGeom>
          <a:solidFill>
            <a:schemeClr val="accent1"/>
          </a:solidFill>
          <a:ln w="9525">
            <a:noFill/>
            <a:miter lim="800000"/>
            <a:headEnd/>
            <a:tailEnd/>
          </a:ln>
        </p:spPr>
        <p:txBody>
          <a:bodyPr>
            <a:spAutoFit/>
          </a:bodyPr>
          <a:lstStyle>
            <a:defPPr>
              <a:defRPr lang="ja-JP"/>
            </a:defPPr>
            <a:lvl1pPr>
              <a:spcBef>
                <a:spcPct val="50000"/>
              </a:spcBef>
              <a:defRPr>
                <a:solidFill>
                  <a:schemeClr val="bg1"/>
                </a:solidFill>
              </a:defRPr>
            </a:lvl1pPr>
          </a:lstStyle>
          <a:p>
            <a:r>
              <a:rPr lang="ja-JP" altLang="en-US" dirty="0"/>
              <a:t>象徴的実体</a:t>
            </a:r>
          </a:p>
        </p:txBody>
      </p:sp>
      <p:sp>
        <p:nvSpPr>
          <p:cNvPr id="57" name="正方形/長方形 45"/>
          <p:cNvSpPr/>
          <p:nvPr/>
        </p:nvSpPr>
        <p:spPr>
          <a:xfrm>
            <a:off x="3793119" y="5082712"/>
            <a:ext cx="1512149" cy="463119"/>
          </a:xfrm>
          <a:prstGeom prst="rect">
            <a:avLst/>
          </a:prstGeom>
          <a:no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b="1" dirty="0" smtClean="0">
                <a:solidFill>
                  <a:srgbClr val="99FF66"/>
                </a:solidFill>
              </a:rPr>
              <a:t>個性真理体</a:t>
            </a:r>
            <a:endParaRPr lang="ja-JP" altLang="en-US" b="1" dirty="0">
              <a:solidFill>
                <a:srgbClr val="99FF66"/>
              </a:solidFill>
            </a:endParaRPr>
          </a:p>
        </p:txBody>
      </p:sp>
      <p:pic>
        <p:nvPicPr>
          <p:cNvPr id="4" name="그림 3"/>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64444" y="5395884"/>
            <a:ext cx="562053" cy="752580"/>
          </a:xfrm>
          <a:prstGeom prst="rect">
            <a:avLst/>
          </a:prstGeom>
          <a:noFill/>
          <a:ln>
            <a:noFill/>
          </a:ln>
        </p:spPr>
      </p:pic>
      <p:pic>
        <p:nvPicPr>
          <p:cNvPr id="5" name="그림 4"/>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171889" y="5395884"/>
            <a:ext cx="562053" cy="752580"/>
          </a:xfrm>
          <a:prstGeom prst="rect">
            <a:avLst/>
          </a:prstGeom>
        </p:spPr>
      </p:pic>
      <p:grpSp>
        <p:nvGrpSpPr>
          <p:cNvPr id="66" name="グループ化 40"/>
          <p:cNvGrpSpPr/>
          <p:nvPr/>
        </p:nvGrpSpPr>
        <p:grpSpPr>
          <a:xfrm>
            <a:off x="4097409" y="2188857"/>
            <a:ext cx="882198" cy="878008"/>
            <a:chOff x="6062888" y="5600754"/>
            <a:chExt cx="882198" cy="878008"/>
          </a:xfrm>
        </p:grpSpPr>
        <p:grpSp>
          <p:nvGrpSpPr>
            <p:cNvPr id="71" name="Group 9"/>
            <p:cNvGrpSpPr>
              <a:grpSpLocks/>
            </p:cNvGrpSpPr>
            <p:nvPr/>
          </p:nvGrpSpPr>
          <p:grpSpPr bwMode="auto">
            <a:xfrm rot="5400000">
              <a:off x="6064983" y="5598659"/>
              <a:ext cx="878008" cy="882198"/>
              <a:chOff x="1383" y="1434"/>
              <a:chExt cx="2017" cy="2022"/>
            </a:xfrm>
          </p:grpSpPr>
          <p:pic>
            <p:nvPicPr>
              <p:cNvPr id="78"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80"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76"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26" name="テキスト ボックス 17"/>
          <p:cNvSpPr txBox="1"/>
          <p:nvPr/>
        </p:nvSpPr>
        <p:spPr>
          <a:xfrm>
            <a:off x="650203" y="5097644"/>
            <a:ext cx="1449874" cy="369332"/>
          </a:xfrm>
          <a:prstGeom prst="rect">
            <a:avLst/>
          </a:prstGeom>
          <a:noFill/>
        </p:spPr>
        <p:txBody>
          <a:bodyPr vert="horz" wrap="square" rtlCol="0">
            <a:spAutoFit/>
          </a:bodyPr>
          <a:lstStyle/>
          <a:p>
            <a:pPr algn="ctr"/>
            <a:r>
              <a:rPr kumimoji="1" lang="ja-JP" altLang="en-US" b="1" dirty="0" smtClean="0">
                <a:solidFill>
                  <a:srgbClr val="FF0000"/>
                </a:solidFill>
              </a:rPr>
              <a:t>実体</a:t>
            </a:r>
            <a:r>
              <a:rPr kumimoji="1" lang="ja-JP" altLang="en-US" b="1" dirty="0" smtClean="0">
                <a:solidFill>
                  <a:srgbClr val="0066FF"/>
                </a:solidFill>
              </a:rPr>
              <a:t>対象</a:t>
            </a:r>
            <a:endParaRPr kumimoji="1" lang="ja-JP" altLang="en-US" b="1" dirty="0">
              <a:solidFill>
                <a:srgbClr val="0066FF"/>
              </a:solidFill>
            </a:endParaRPr>
          </a:p>
        </p:txBody>
      </p:sp>
      <p:sp>
        <p:nvSpPr>
          <p:cNvPr id="36" name="角丸四角形 30"/>
          <p:cNvSpPr/>
          <p:nvPr/>
        </p:nvSpPr>
        <p:spPr>
          <a:xfrm>
            <a:off x="2142703" y="4199702"/>
            <a:ext cx="4768664" cy="2044297"/>
          </a:xfrm>
          <a:prstGeom prst="round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53541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500"/>
                                        <p:tgtEl>
                                          <p:spTgt spid="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nodeType="with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fade">
                                      <p:cBhvr>
                                        <p:cTn id="13" dur="500"/>
                                        <p:tgtEl>
                                          <p:spTgt spid="6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wipe(up)">
                                      <p:cBhvr>
                                        <p:cTn id="18" dur="500"/>
                                        <p:tgtEl>
                                          <p:spTgt spid="46"/>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par>
                                <p:cTn id="26" presetID="53" presetClass="entr" presetSubtype="16" fill="hold" nodeType="withEffect">
                                  <p:stCondLst>
                                    <p:cond delay="0"/>
                                  </p:stCondLst>
                                  <p:childTnLst>
                                    <p:set>
                                      <p:cBhvr>
                                        <p:cTn id="27" dur="1" fill="hold">
                                          <p:stCondLst>
                                            <p:cond delay="0"/>
                                          </p:stCondLst>
                                        </p:cTn>
                                        <p:tgtEl>
                                          <p:spTgt spid="53"/>
                                        </p:tgtEl>
                                        <p:attrNameLst>
                                          <p:attrName>style.visibility</p:attrName>
                                        </p:attrNameLst>
                                      </p:cBhvr>
                                      <p:to>
                                        <p:strVal val="visible"/>
                                      </p:to>
                                    </p:set>
                                    <p:anim calcmode="lin" valueType="num">
                                      <p:cBhvr>
                                        <p:cTn id="28" dur="500" fill="hold"/>
                                        <p:tgtEl>
                                          <p:spTgt spid="53"/>
                                        </p:tgtEl>
                                        <p:attrNameLst>
                                          <p:attrName>ppt_w</p:attrName>
                                        </p:attrNameLst>
                                      </p:cBhvr>
                                      <p:tavLst>
                                        <p:tav tm="0">
                                          <p:val>
                                            <p:fltVal val="0"/>
                                          </p:val>
                                        </p:tav>
                                        <p:tav tm="100000">
                                          <p:val>
                                            <p:strVal val="#ppt_w"/>
                                          </p:val>
                                        </p:tav>
                                      </p:tavLst>
                                    </p:anim>
                                    <p:anim calcmode="lin" valueType="num">
                                      <p:cBhvr>
                                        <p:cTn id="29" dur="500" fill="hold"/>
                                        <p:tgtEl>
                                          <p:spTgt spid="53"/>
                                        </p:tgtEl>
                                        <p:attrNameLst>
                                          <p:attrName>ppt_h</p:attrName>
                                        </p:attrNameLst>
                                      </p:cBhvr>
                                      <p:tavLst>
                                        <p:tav tm="0">
                                          <p:val>
                                            <p:fltVal val="0"/>
                                          </p:val>
                                        </p:tav>
                                        <p:tav tm="100000">
                                          <p:val>
                                            <p:strVal val="#ppt_h"/>
                                          </p:val>
                                        </p:tav>
                                      </p:tavLst>
                                    </p:anim>
                                    <p:animEffect transition="in" filter="fade">
                                      <p:cBhvr>
                                        <p:cTn id="30" dur="500"/>
                                        <p:tgtEl>
                                          <p:spTgt spid="53"/>
                                        </p:tgtEl>
                                      </p:cBhvr>
                                    </p:animEffect>
                                  </p:childTnLst>
                                </p:cTn>
                              </p:par>
                              <p:par>
                                <p:cTn id="31" presetID="43" presetClass="path" presetSubtype="0" accel="50000" decel="50000" fill="hold" nodeType="withEffect">
                                  <p:stCondLst>
                                    <p:cond delay="0"/>
                                  </p:stCondLst>
                                  <p:childTnLst>
                                    <p:animMotion origin="layout" path="M 2.77778E-7 1.92414E-6 L 0.09444 1.92414E-6 C 0.13681 1.92414E-6 0.18889 -0.08719 0.18889 -0.15773 L 0.18889 -0.31545 " pathEditMode="relative" rAng="0" ptsTypes="FfFF">
                                      <p:cBhvr>
                                        <p:cTn id="32" dur="1250" spd="-100000" fill="hold"/>
                                        <p:tgtEl>
                                          <p:spTgt spid="50"/>
                                        </p:tgtEl>
                                        <p:attrNameLst>
                                          <p:attrName>ppt_x</p:attrName>
                                          <p:attrName>ppt_y</p:attrName>
                                        </p:attrNameLst>
                                      </p:cBhvr>
                                      <p:rCtr x="9444" y="-15772"/>
                                    </p:animMotion>
                                  </p:childTnLst>
                                </p:cTn>
                              </p:par>
                              <p:par>
                                <p:cTn id="33" presetID="36" presetClass="path" presetSubtype="0" accel="50000" decel="50000" fill="hold" nodeType="withEffect">
                                  <p:stCondLst>
                                    <p:cond delay="0"/>
                                  </p:stCondLst>
                                  <p:childTnLst>
                                    <p:animMotion origin="layout" path="M -0.19028 -0.31545 L -0.19028 -0.15773 C -0.19028 -0.08719 -0.13785 3.33025E-6 -0.09514 3.33025E-6 L -1.38889E-6 3.33025E-6 " pathEditMode="relative" rAng="0" ptsTypes="FfFF">
                                      <p:cBhvr>
                                        <p:cTn id="34" dur="1250" fill="hold"/>
                                        <p:tgtEl>
                                          <p:spTgt spid="53"/>
                                        </p:tgtEl>
                                        <p:attrNameLst>
                                          <p:attrName>ppt_x</p:attrName>
                                          <p:attrName>ppt_y</p:attrName>
                                        </p:attrNameLst>
                                      </p:cBhvr>
                                      <p:rCtr x="9514" y="15772"/>
                                    </p:animMotion>
                                  </p:childTnLst>
                                </p:cTn>
                              </p:par>
                              <p:par>
                                <p:cTn id="35" presetID="53" presetClass="entr" presetSubtype="16"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Effect transition="in" filter="fade">
                                      <p:cBhvr>
                                        <p:cTn id="39" dur="500"/>
                                        <p:tgtEl>
                                          <p:spTgt spid="5"/>
                                        </p:tgtEl>
                                      </p:cBhvr>
                                    </p:animEffect>
                                  </p:childTnLst>
                                </p:cTn>
                              </p:par>
                              <p:par>
                                <p:cTn id="40" presetID="53" presetClass="entr" presetSubtype="16"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par>
                                <p:cTn id="45" presetID="36" presetClass="path" presetSubtype="0" accel="50000" decel="50000" fill="hold" nodeType="withEffect">
                                  <p:stCondLst>
                                    <p:cond delay="0"/>
                                  </p:stCondLst>
                                  <p:childTnLst>
                                    <p:animMotion origin="layout" path="M -0.19931 -0.45861 L -0.19931 -0.22919 C -0.19931 -0.12651 -0.14462 1.9334E-6 -0.09965 1.9334E-6 L 8.33333E-7 1.9334E-6 " pathEditMode="relative" rAng="0" ptsTypes="FfFF">
                                      <p:cBhvr>
                                        <p:cTn id="46" dur="1000" fill="hold"/>
                                        <p:tgtEl>
                                          <p:spTgt spid="5"/>
                                        </p:tgtEl>
                                        <p:attrNameLst>
                                          <p:attrName>ppt_x</p:attrName>
                                          <p:attrName>ppt_y</p:attrName>
                                        </p:attrNameLst>
                                      </p:cBhvr>
                                      <p:rCtr x="9965" y="22919"/>
                                    </p:animMotion>
                                  </p:childTnLst>
                                </p:cTn>
                              </p:par>
                              <p:par>
                                <p:cTn id="47" presetID="43" presetClass="path" presetSubtype="0" accel="50000" decel="50000" fill="hold" nodeType="withEffect">
                                  <p:stCondLst>
                                    <p:cond delay="0"/>
                                  </p:stCondLst>
                                  <p:childTnLst>
                                    <p:animMotion origin="layout" path="M -4.72222E-6 1.53562E-6 L 0.09879 1.53562E-6 C 0.14306 1.53562E-6 0.19775 -0.12674 0.19775 -0.22942 L 0.19775 -0.45884 " pathEditMode="relative" rAng="0" ptsTypes="FfFF">
                                      <p:cBhvr>
                                        <p:cTn id="48" dur="1000" spd="-100000" fill="hold"/>
                                        <p:tgtEl>
                                          <p:spTgt spid="4"/>
                                        </p:tgtEl>
                                        <p:attrNameLst>
                                          <p:attrName>ppt_x</p:attrName>
                                          <p:attrName>ppt_y</p:attrName>
                                        </p:attrNameLst>
                                      </p:cBhvr>
                                      <p:rCtr x="9878" y="-22942"/>
                                    </p:animMotion>
                                  </p:childTnLst>
                                </p:cTn>
                              </p:par>
                            </p:childTnLst>
                          </p:cTn>
                        </p:par>
                      </p:childTnLst>
                    </p:cTn>
                  </p:par>
                  <p:par>
                    <p:cTn id="49" fill="hold">
                      <p:stCondLst>
                        <p:cond delay="indefinite"/>
                      </p:stCondLst>
                      <p:childTnLst>
                        <p:par>
                          <p:cTn id="50" fill="hold">
                            <p:stCondLst>
                              <p:cond delay="0"/>
                            </p:stCondLst>
                            <p:childTnLst>
                              <p:par>
                                <p:cTn id="51" presetID="12" presetClass="entr" presetSubtype="8" fill="hold" grpId="0" nodeType="clickEffect">
                                  <p:stCondLst>
                                    <p:cond delay="0"/>
                                  </p:stCondLst>
                                  <p:childTnLst>
                                    <p:set>
                                      <p:cBhvr>
                                        <p:cTn id="52" dur="1" fill="hold">
                                          <p:stCondLst>
                                            <p:cond delay="0"/>
                                          </p:stCondLst>
                                        </p:cTn>
                                        <p:tgtEl>
                                          <p:spTgt spid="55"/>
                                        </p:tgtEl>
                                        <p:attrNameLst>
                                          <p:attrName>style.visibility</p:attrName>
                                        </p:attrNameLst>
                                      </p:cBhvr>
                                      <p:to>
                                        <p:strVal val="visible"/>
                                      </p:to>
                                    </p:set>
                                    <p:anim calcmode="lin" valueType="num">
                                      <p:cBhvr additive="base">
                                        <p:cTn id="53" dur="500"/>
                                        <p:tgtEl>
                                          <p:spTgt spid="55"/>
                                        </p:tgtEl>
                                        <p:attrNameLst>
                                          <p:attrName>ppt_x</p:attrName>
                                        </p:attrNameLst>
                                      </p:cBhvr>
                                      <p:tavLst>
                                        <p:tav tm="0">
                                          <p:val>
                                            <p:strVal val="#ppt_x-#ppt_w*1.125000"/>
                                          </p:val>
                                        </p:tav>
                                        <p:tav tm="100000">
                                          <p:val>
                                            <p:strVal val="#ppt_x"/>
                                          </p:val>
                                        </p:tav>
                                      </p:tavLst>
                                    </p:anim>
                                    <p:animEffect transition="in" filter="wipe(right)">
                                      <p:cBhvr>
                                        <p:cTn id="54" dur="500"/>
                                        <p:tgtEl>
                                          <p:spTgt spid="55"/>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8" fill="hold" grpId="0" nodeType="clickEffect">
                                  <p:stCondLst>
                                    <p:cond delay="0"/>
                                  </p:stCondLst>
                                  <p:childTnLst>
                                    <p:set>
                                      <p:cBhvr>
                                        <p:cTn id="58" dur="1" fill="hold">
                                          <p:stCondLst>
                                            <p:cond delay="0"/>
                                          </p:stCondLst>
                                        </p:cTn>
                                        <p:tgtEl>
                                          <p:spTgt spid="56"/>
                                        </p:tgtEl>
                                        <p:attrNameLst>
                                          <p:attrName>style.visibility</p:attrName>
                                        </p:attrNameLst>
                                      </p:cBhvr>
                                      <p:to>
                                        <p:strVal val="visible"/>
                                      </p:to>
                                    </p:set>
                                    <p:anim calcmode="lin" valueType="num">
                                      <p:cBhvr additive="base">
                                        <p:cTn id="59" dur="500"/>
                                        <p:tgtEl>
                                          <p:spTgt spid="56"/>
                                        </p:tgtEl>
                                        <p:attrNameLst>
                                          <p:attrName>ppt_x</p:attrName>
                                        </p:attrNameLst>
                                      </p:cBhvr>
                                      <p:tavLst>
                                        <p:tav tm="0">
                                          <p:val>
                                            <p:strVal val="#ppt_x-#ppt_w*1.125000"/>
                                          </p:val>
                                        </p:tav>
                                        <p:tav tm="100000">
                                          <p:val>
                                            <p:strVal val="#ppt_x"/>
                                          </p:val>
                                        </p:tav>
                                      </p:tavLst>
                                    </p:anim>
                                    <p:animEffect transition="in" filter="wipe(right)">
                                      <p:cBhvr>
                                        <p:cTn id="60" dur="500"/>
                                        <p:tgtEl>
                                          <p:spTgt spid="56"/>
                                        </p:tgtEl>
                                      </p:cBhvr>
                                    </p:animEffect>
                                  </p:childTnLst>
                                </p:cTn>
                              </p:par>
                            </p:childTnLst>
                          </p:cTn>
                        </p:par>
                        <p:par>
                          <p:cTn id="61" fill="hold">
                            <p:stCondLst>
                              <p:cond delay="500"/>
                            </p:stCondLst>
                            <p:childTnLst>
                              <p:par>
                                <p:cTn id="62" presetID="22" presetClass="entr" presetSubtype="1" fill="hold" grpId="0" nodeType="afterEffect">
                                  <p:stCondLst>
                                    <p:cond delay="0"/>
                                  </p:stCondLst>
                                  <p:childTnLst>
                                    <p:set>
                                      <p:cBhvr>
                                        <p:cTn id="63" dur="1" fill="hold">
                                          <p:stCondLst>
                                            <p:cond delay="0"/>
                                          </p:stCondLst>
                                        </p:cTn>
                                        <p:tgtEl>
                                          <p:spTgt spid="57"/>
                                        </p:tgtEl>
                                        <p:attrNameLst>
                                          <p:attrName>style.visibility</p:attrName>
                                        </p:attrNameLst>
                                      </p:cBhvr>
                                      <p:to>
                                        <p:strVal val="visible"/>
                                      </p:to>
                                    </p:set>
                                    <p:animEffect transition="in" filter="wipe(up)">
                                      <p:cBhvr>
                                        <p:cTn id="64" dur="500"/>
                                        <p:tgtEl>
                                          <p:spTgt spid="5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500"/>
                                        <p:tgtEl>
                                          <p:spTgt spid="36"/>
                                        </p:tgtEl>
                                      </p:cBhvr>
                                    </p:animEffect>
                                  </p:childTnLst>
                                </p:cTn>
                              </p:par>
                            </p:childTnLst>
                          </p:cTn>
                        </p:par>
                        <p:par>
                          <p:cTn id="70" fill="hold">
                            <p:stCondLst>
                              <p:cond delay="500"/>
                            </p:stCondLst>
                            <p:childTnLst>
                              <p:par>
                                <p:cTn id="71" presetID="12" presetClass="entr" presetSubtype="2" fill="hold" grpId="0" nodeType="after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slide(fromRight)">
                                      <p:cBhvr>
                                        <p:cTn id="7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9" grpId="0"/>
      <p:bldP spid="46" grpId="0" animBg="1"/>
      <p:bldP spid="55" grpId="0" animBg="1"/>
      <p:bldP spid="56" grpId="0" animBg="1"/>
      <p:bldP spid="57" grpId="0" animBg="1"/>
      <p:bldP spid="26" grpId="0"/>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41"/>
          <p:cNvGrpSpPr>
            <a:grpSpLocks/>
          </p:cNvGrpSpPr>
          <p:nvPr/>
        </p:nvGrpSpPr>
        <p:grpSpPr bwMode="auto">
          <a:xfrm>
            <a:off x="5916288" y="2097088"/>
            <a:ext cx="769937" cy="431800"/>
            <a:chOff x="989" y="1321"/>
            <a:chExt cx="485" cy="272"/>
          </a:xfrm>
        </p:grpSpPr>
        <p:sp>
          <p:nvSpPr>
            <p:cNvPr id="17" name="Text Box 7"/>
            <p:cNvSpPr txBox="1">
              <a:spLocks noChangeArrowheads="1"/>
            </p:cNvSpPr>
            <p:nvPr/>
          </p:nvSpPr>
          <p:spPr bwMode="auto">
            <a:xfrm>
              <a:off x="1028" y="1342"/>
              <a:ext cx="408" cy="233"/>
            </a:xfrm>
            <a:prstGeom prst="rect">
              <a:avLst/>
            </a:prstGeom>
            <a:noFill/>
            <a:ln w="9525">
              <a:noFill/>
              <a:miter lim="800000"/>
              <a:headEnd/>
              <a:tailEnd/>
            </a:ln>
          </p:spPr>
          <p:txBody>
            <a:bodyPr>
              <a:spAutoFit/>
            </a:bodyPr>
            <a:lstStyle/>
            <a:p>
              <a:pPr>
                <a:spcBef>
                  <a:spcPct val="50000"/>
                </a:spcBef>
              </a:pPr>
              <a:r>
                <a:rPr lang="ja-JP" altLang="en-US" dirty="0" smtClean="0">
                  <a:solidFill>
                    <a:schemeClr val="accent1"/>
                  </a:solidFill>
                </a:rPr>
                <a:t>性稟</a:t>
              </a:r>
              <a:endParaRPr lang="ja-JP" altLang="en-US" dirty="0">
                <a:solidFill>
                  <a:schemeClr val="accent1"/>
                </a:solidFill>
              </a:endParaRPr>
            </a:p>
          </p:txBody>
        </p:sp>
        <p:sp>
          <p:nvSpPr>
            <p:cNvPr id="18" name="Oval 9"/>
            <p:cNvSpPr>
              <a:spLocks noChangeArrowheads="1"/>
            </p:cNvSpPr>
            <p:nvPr/>
          </p:nvSpPr>
          <p:spPr bwMode="auto">
            <a:xfrm>
              <a:off x="989" y="1321"/>
              <a:ext cx="485" cy="272"/>
            </a:xfrm>
            <a:prstGeom prst="ellipse">
              <a:avLst/>
            </a:prstGeom>
            <a:noFill/>
            <a:ln w="9525">
              <a:solidFill>
                <a:schemeClr val="tx1"/>
              </a:solidFill>
              <a:prstDash val="sysDot"/>
              <a:round/>
              <a:headEnd/>
              <a:tailEnd/>
            </a:ln>
          </p:spPr>
          <p:txBody>
            <a:bodyPr wrap="none" anchor="ctr"/>
            <a:lstStyle/>
            <a:p>
              <a:endParaRPr lang="ja-JP" altLang="en-US"/>
            </a:p>
          </p:txBody>
        </p:sp>
      </p:grpSp>
      <p:sp>
        <p:nvSpPr>
          <p:cNvPr id="2" name="내용 개체 틀 1"/>
          <p:cNvSpPr>
            <a:spLocks noGrp="1"/>
          </p:cNvSpPr>
          <p:nvPr>
            <p:ph idx="1"/>
          </p:nvPr>
        </p:nvSpPr>
        <p:spPr/>
        <p:txBody>
          <a:bodyPr/>
          <a:lstStyle/>
          <a:p>
            <a:r>
              <a:rPr kumimoji="1" lang="ja-JP" altLang="en-US" dirty="0" smtClean="0"/>
              <a:t>無形にいます神の神性を、いかにして知るか？</a:t>
            </a:r>
            <a:endParaRPr kumimoji="1"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4" name="Oval 4"/>
          <p:cNvSpPr>
            <a:spLocks noChangeArrowheads="1"/>
          </p:cNvSpPr>
          <p:nvPr/>
        </p:nvSpPr>
        <p:spPr bwMode="auto">
          <a:xfrm>
            <a:off x="1586937" y="4292600"/>
            <a:ext cx="2305050" cy="792163"/>
          </a:xfrm>
          <a:prstGeom prst="ellipse">
            <a:avLst/>
          </a:prstGeom>
          <a:solidFill>
            <a:schemeClr val="accent1"/>
          </a:solidFill>
          <a:ln w="9525">
            <a:solidFill>
              <a:schemeClr val="tx1"/>
            </a:solidFill>
            <a:round/>
            <a:headEnd/>
            <a:tailEnd/>
          </a:ln>
        </p:spPr>
        <p:txBody>
          <a:bodyPr wrap="none" anchor="ctr"/>
          <a:lstStyle/>
          <a:p>
            <a:pPr algn="ctr"/>
            <a:r>
              <a:rPr lang="ja-JP" altLang="en-US" b="1" dirty="0">
                <a:solidFill>
                  <a:schemeClr val="bg1"/>
                </a:solidFill>
              </a:rPr>
              <a:t>被</a:t>
            </a:r>
            <a:r>
              <a:rPr lang="ja-JP" altLang="en-US" b="1" dirty="0" smtClean="0">
                <a:solidFill>
                  <a:schemeClr val="bg1"/>
                </a:solidFill>
              </a:rPr>
              <a:t>造</a:t>
            </a:r>
            <a:r>
              <a:rPr lang="ja-JP" altLang="en-US" b="1" dirty="0">
                <a:solidFill>
                  <a:schemeClr val="bg1"/>
                </a:solidFill>
              </a:rPr>
              <a:t>世界</a:t>
            </a:r>
          </a:p>
        </p:txBody>
      </p:sp>
      <p:grpSp>
        <p:nvGrpSpPr>
          <p:cNvPr id="5" name="Group 42"/>
          <p:cNvGrpSpPr>
            <a:grpSpLocks/>
          </p:cNvGrpSpPr>
          <p:nvPr/>
        </p:nvGrpSpPr>
        <p:grpSpPr bwMode="auto">
          <a:xfrm>
            <a:off x="1299599" y="2097088"/>
            <a:ext cx="769938" cy="431800"/>
            <a:chOff x="3016" y="1321"/>
            <a:chExt cx="485" cy="272"/>
          </a:xfrm>
        </p:grpSpPr>
        <p:sp>
          <p:nvSpPr>
            <p:cNvPr id="6" name="Oval 17"/>
            <p:cNvSpPr>
              <a:spLocks noChangeArrowheads="1"/>
            </p:cNvSpPr>
            <p:nvPr/>
          </p:nvSpPr>
          <p:spPr bwMode="auto">
            <a:xfrm>
              <a:off x="3016" y="1321"/>
              <a:ext cx="485" cy="272"/>
            </a:xfrm>
            <a:prstGeom prst="ellipse">
              <a:avLst/>
            </a:prstGeom>
            <a:noFill/>
            <a:ln w="9525">
              <a:solidFill>
                <a:srgbClr val="FF0000"/>
              </a:solidFill>
              <a:prstDash val="sysDot"/>
              <a:round/>
              <a:headEnd/>
              <a:tailEnd/>
            </a:ln>
          </p:spPr>
          <p:txBody>
            <a:bodyPr wrap="none" anchor="ctr"/>
            <a:lstStyle/>
            <a:p>
              <a:pPr algn="ctr"/>
              <a:endParaRPr lang="ja-JP" altLang="ja-JP">
                <a:solidFill>
                  <a:srgbClr val="FF0000"/>
                </a:solidFill>
              </a:endParaRPr>
            </a:p>
          </p:txBody>
        </p:sp>
        <p:sp>
          <p:nvSpPr>
            <p:cNvPr id="7" name="Text Box 15"/>
            <p:cNvSpPr txBox="1">
              <a:spLocks noChangeArrowheads="1"/>
            </p:cNvSpPr>
            <p:nvPr/>
          </p:nvSpPr>
          <p:spPr bwMode="auto">
            <a:xfrm>
              <a:off x="3055" y="1342"/>
              <a:ext cx="408" cy="233"/>
            </a:xfrm>
            <a:prstGeom prst="rect">
              <a:avLst/>
            </a:prstGeom>
            <a:noFill/>
            <a:ln w="9525">
              <a:noFill/>
              <a:miter lim="800000"/>
              <a:headEnd/>
              <a:tailEnd/>
            </a:ln>
          </p:spPr>
          <p:txBody>
            <a:bodyPr>
              <a:spAutoFit/>
            </a:bodyPr>
            <a:lstStyle/>
            <a:p>
              <a:pPr>
                <a:spcBef>
                  <a:spcPct val="50000"/>
                </a:spcBef>
              </a:pPr>
              <a:r>
                <a:rPr lang="ja-JP" altLang="en-US" dirty="0" smtClean="0">
                  <a:solidFill>
                    <a:srgbClr val="FF0000"/>
                  </a:solidFill>
                </a:rPr>
                <a:t>神性</a:t>
              </a:r>
              <a:endParaRPr lang="ja-JP" altLang="en-US" dirty="0">
                <a:solidFill>
                  <a:srgbClr val="FF0000"/>
                </a:solidFill>
              </a:endParaRPr>
            </a:p>
          </p:txBody>
        </p:sp>
      </p:grpSp>
      <p:sp>
        <p:nvSpPr>
          <p:cNvPr id="8" name="Oval 11"/>
          <p:cNvSpPr>
            <a:spLocks noChangeArrowheads="1"/>
          </p:cNvSpPr>
          <p:nvPr/>
        </p:nvSpPr>
        <p:spPr bwMode="auto">
          <a:xfrm>
            <a:off x="2126687" y="1989138"/>
            <a:ext cx="1223962" cy="647700"/>
          </a:xfrm>
          <a:prstGeom prst="ellipse">
            <a:avLst/>
          </a:prstGeom>
          <a:solidFill>
            <a:schemeClr val="accent1"/>
          </a:solidFill>
          <a:ln w="9525" algn="ctr">
            <a:solidFill>
              <a:schemeClr val="tx1"/>
            </a:solidFill>
            <a:round/>
            <a:headEnd/>
            <a:tailEnd/>
          </a:ln>
        </p:spPr>
        <p:txBody>
          <a:bodyPr wrap="none" anchor="ctr"/>
          <a:lstStyle/>
          <a:p>
            <a:pPr algn="ctr"/>
            <a:r>
              <a:rPr lang="ja-JP" altLang="en-US" b="1" dirty="0" smtClean="0">
                <a:solidFill>
                  <a:schemeClr val="bg1"/>
                </a:solidFill>
              </a:rPr>
              <a:t>神</a:t>
            </a:r>
            <a:endParaRPr lang="ja-JP" altLang="en-US" b="1" dirty="0">
              <a:solidFill>
                <a:schemeClr val="bg1"/>
              </a:solidFill>
            </a:endParaRPr>
          </a:p>
        </p:txBody>
      </p:sp>
      <p:sp>
        <p:nvSpPr>
          <p:cNvPr id="9" name="Text Box 38"/>
          <p:cNvSpPr txBox="1">
            <a:spLocks noChangeArrowheads="1"/>
          </p:cNvSpPr>
          <p:nvPr/>
        </p:nvSpPr>
        <p:spPr bwMode="auto">
          <a:xfrm>
            <a:off x="3095865" y="3141553"/>
            <a:ext cx="1208121" cy="646331"/>
          </a:xfrm>
          <a:prstGeom prst="rect">
            <a:avLst/>
          </a:prstGeom>
          <a:noFill/>
          <a:ln w="9525">
            <a:solidFill>
              <a:schemeClr val="hlink"/>
            </a:solidFill>
            <a:miter lim="800000"/>
            <a:headEnd/>
            <a:tailEnd/>
          </a:ln>
        </p:spPr>
        <p:txBody>
          <a:bodyPr wrap="square">
            <a:spAutoFit/>
          </a:bodyPr>
          <a:lstStyle/>
          <a:p>
            <a:pPr>
              <a:spcBef>
                <a:spcPct val="50000"/>
              </a:spcBef>
            </a:pPr>
            <a:r>
              <a:rPr lang="ja-JP" altLang="en-US" dirty="0">
                <a:solidFill>
                  <a:srgbClr val="FF0000"/>
                </a:solidFill>
              </a:rPr>
              <a:t>知ること</a:t>
            </a:r>
            <a:r>
              <a:rPr lang="ja-JP" altLang="en-US" dirty="0" smtClean="0">
                <a:solidFill>
                  <a:srgbClr val="FF0000"/>
                </a:solidFill>
              </a:rPr>
              <a:t>ができる！</a:t>
            </a:r>
            <a:endParaRPr lang="ja-JP" altLang="en-US" dirty="0">
              <a:solidFill>
                <a:srgbClr val="FF0000"/>
              </a:solidFill>
            </a:endParaRPr>
          </a:p>
        </p:txBody>
      </p:sp>
      <p:sp>
        <p:nvSpPr>
          <p:cNvPr id="11" name="上矢印 28"/>
          <p:cNvSpPr/>
          <p:nvPr/>
        </p:nvSpPr>
        <p:spPr>
          <a:xfrm>
            <a:off x="2493818" y="2719447"/>
            <a:ext cx="484632" cy="1508167"/>
          </a:xfrm>
          <a:prstGeom prst="upArrow">
            <a:avLst/>
          </a:prstGeom>
          <a:solidFill>
            <a:schemeClr val="hlink"/>
          </a:solidFill>
          <a:ln w="9525">
            <a:solidFill>
              <a:schemeClr val="tx1"/>
            </a:solidFill>
            <a:prstDash val="dash"/>
            <a:miter lim="800000"/>
            <a:headEnd/>
            <a:tailEnd/>
          </a:ln>
        </p:spPr>
        <p:txBody>
          <a:bodyPr wrap="none" anchor="ctr"/>
          <a:lstStyle/>
          <a:p>
            <a:endParaRPr lang="ja-JP" altLang="en-US">
              <a:solidFill>
                <a:schemeClr val="tx1"/>
              </a:solidFill>
              <a:latin typeface="Arial" charset="0"/>
              <a:ea typeface="ＭＳ Ｐゴシック" charset="-128"/>
            </a:endParaRPr>
          </a:p>
        </p:txBody>
      </p:sp>
      <p:sp>
        <p:nvSpPr>
          <p:cNvPr id="13" name="Oval 5"/>
          <p:cNvSpPr>
            <a:spLocks noChangeArrowheads="1"/>
          </p:cNvSpPr>
          <p:nvPr/>
        </p:nvSpPr>
        <p:spPr bwMode="auto">
          <a:xfrm>
            <a:off x="6757663" y="4364038"/>
            <a:ext cx="1223962" cy="647700"/>
          </a:xfrm>
          <a:prstGeom prst="ellipse">
            <a:avLst/>
          </a:prstGeom>
          <a:solidFill>
            <a:schemeClr val="hlink"/>
          </a:solidFill>
          <a:ln w="9525">
            <a:solidFill>
              <a:schemeClr val="tx1"/>
            </a:solidFill>
            <a:round/>
            <a:headEnd/>
            <a:tailEnd/>
          </a:ln>
        </p:spPr>
        <p:txBody>
          <a:bodyPr wrap="none" anchor="ctr"/>
          <a:lstStyle/>
          <a:p>
            <a:pPr algn="ctr"/>
            <a:r>
              <a:rPr lang="ja-JP" altLang="en-US" dirty="0"/>
              <a:t>作品</a:t>
            </a:r>
          </a:p>
        </p:txBody>
      </p:sp>
      <p:sp>
        <p:nvSpPr>
          <p:cNvPr id="14" name="AutoShape 8"/>
          <p:cNvSpPr>
            <a:spLocks noChangeArrowheads="1"/>
          </p:cNvSpPr>
          <p:nvPr/>
        </p:nvSpPr>
        <p:spPr bwMode="auto">
          <a:xfrm rot="5400000">
            <a:off x="5811513" y="2936875"/>
            <a:ext cx="2374900" cy="768350"/>
          </a:xfrm>
          <a:custGeom>
            <a:avLst/>
            <a:gdLst>
              <a:gd name="T0" fmla="*/ 2147483647 w 21600"/>
              <a:gd name="T1" fmla="*/ 0 h 21600"/>
              <a:gd name="T2" fmla="*/ 2147483647 w 21600"/>
              <a:gd name="T3" fmla="*/ 547239588 h 21600"/>
              <a:gd name="T4" fmla="*/ 1894035720 w 21600"/>
              <a:gd name="T5" fmla="*/ 972231321 h 21600"/>
              <a:gd name="T6" fmla="*/ 2147483647 w 21600"/>
              <a:gd name="T7" fmla="*/ 273620506 h 21600"/>
              <a:gd name="T8" fmla="*/ 17694720 60000 65536"/>
              <a:gd name="T9" fmla="*/ 5898240 60000 65536"/>
              <a:gd name="T10" fmla="*/ 5898240 60000 65536"/>
              <a:gd name="T11" fmla="*/ 0 60000 65536"/>
              <a:gd name="T12" fmla="*/ 12427 w 21600"/>
              <a:gd name="T13" fmla="*/ 4685 h 21600"/>
              <a:gd name="T14" fmla="*/ 20938 w 21600"/>
              <a:gd name="T15" fmla="*/ 7473 h 21600"/>
            </a:gdLst>
            <a:ahLst/>
            <a:cxnLst>
              <a:cxn ang="T8">
                <a:pos x="T0" y="T1"/>
              </a:cxn>
              <a:cxn ang="T9">
                <a:pos x="T2" y="T3"/>
              </a:cxn>
              <a:cxn ang="T10">
                <a:pos x="T4" y="T5"/>
              </a:cxn>
              <a:cxn ang="T11">
                <a:pos x="T6" y="T7"/>
              </a:cxn>
            </a:cxnLst>
            <a:rect l="T12" t="T13" r="T14" b="T15"/>
            <a:pathLst>
              <a:path w="21600" h="21600">
                <a:moveTo>
                  <a:pt x="21600" y="6079"/>
                </a:moveTo>
                <a:lnTo>
                  <a:pt x="18713" y="0"/>
                </a:lnTo>
                <a:lnTo>
                  <a:pt x="18713" y="4685"/>
                </a:lnTo>
                <a:lnTo>
                  <a:pt x="12427" y="4685"/>
                </a:lnTo>
                <a:cubicBezTo>
                  <a:pt x="5564" y="4685"/>
                  <a:pt x="0" y="8031"/>
                  <a:pt x="0" y="12158"/>
                </a:cubicBezTo>
                <a:lnTo>
                  <a:pt x="0" y="21600"/>
                </a:lnTo>
                <a:lnTo>
                  <a:pt x="2850" y="21600"/>
                </a:lnTo>
                <a:lnTo>
                  <a:pt x="2850" y="12158"/>
                </a:lnTo>
                <a:cubicBezTo>
                  <a:pt x="2850" y="9571"/>
                  <a:pt x="7138" y="7473"/>
                  <a:pt x="12427" y="7473"/>
                </a:cubicBezTo>
                <a:lnTo>
                  <a:pt x="18713" y="7473"/>
                </a:lnTo>
                <a:lnTo>
                  <a:pt x="18713" y="12158"/>
                </a:lnTo>
                <a:close/>
              </a:path>
            </a:pathLst>
          </a:custGeom>
          <a:solidFill>
            <a:schemeClr val="accent1"/>
          </a:solidFill>
          <a:ln w="9525">
            <a:solidFill>
              <a:schemeClr val="tx1"/>
            </a:solidFill>
            <a:miter lim="800000"/>
            <a:headEnd/>
            <a:tailEnd/>
          </a:ln>
        </p:spPr>
        <p:txBody>
          <a:bodyPr wrap="none" anchor="ctr"/>
          <a:lstStyle/>
          <a:p>
            <a:endParaRPr lang="ja-JP" altLang="en-US"/>
          </a:p>
        </p:txBody>
      </p:sp>
      <p:sp>
        <p:nvSpPr>
          <p:cNvPr id="15" name="Oval 6"/>
          <p:cNvSpPr>
            <a:spLocks noChangeArrowheads="1"/>
          </p:cNvSpPr>
          <p:nvPr/>
        </p:nvSpPr>
        <p:spPr bwMode="auto">
          <a:xfrm>
            <a:off x="6757663" y="1989138"/>
            <a:ext cx="1223962" cy="647700"/>
          </a:xfrm>
          <a:prstGeom prst="ellipse">
            <a:avLst/>
          </a:prstGeom>
          <a:solidFill>
            <a:schemeClr val="hlink"/>
          </a:solidFill>
          <a:ln w="9525">
            <a:solidFill>
              <a:schemeClr val="tx1"/>
            </a:solidFill>
            <a:round/>
            <a:headEnd/>
            <a:tailEnd/>
          </a:ln>
        </p:spPr>
        <p:txBody>
          <a:bodyPr wrap="none" anchor="ctr"/>
          <a:lstStyle/>
          <a:p>
            <a:pPr algn="ctr"/>
            <a:r>
              <a:rPr lang="ja-JP" altLang="en-US" dirty="0"/>
              <a:t>作者</a:t>
            </a:r>
          </a:p>
        </p:txBody>
      </p:sp>
      <p:sp>
        <p:nvSpPr>
          <p:cNvPr id="19" name="Text Box 10"/>
          <p:cNvSpPr txBox="1">
            <a:spLocks noChangeArrowheads="1"/>
          </p:cNvSpPr>
          <p:nvPr/>
        </p:nvSpPr>
        <p:spPr bwMode="auto">
          <a:xfrm>
            <a:off x="6656360" y="2852738"/>
            <a:ext cx="461665" cy="1295400"/>
          </a:xfrm>
          <a:prstGeom prst="rect">
            <a:avLst/>
          </a:prstGeom>
          <a:noFill/>
          <a:ln w="9525">
            <a:noFill/>
            <a:miter lim="800000"/>
            <a:headEnd/>
            <a:tailEnd/>
          </a:ln>
        </p:spPr>
        <p:txBody>
          <a:bodyPr vert="eaVert">
            <a:spAutoFit/>
          </a:bodyPr>
          <a:lstStyle/>
          <a:p>
            <a:pPr>
              <a:spcBef>
                <a:spcPct val="50000"/>
              </a:spcBef>
            </a:pPr>
            <a:r>
              <a:rPr lang="ja-JP" altLang="en-US" dirty="0" smtClean="0">
                <a:solidFill>
                  <a:schemeClr val="accent1"/>
                </a:solidFill>
              </a:rPr>
              <a:t>実体的展開</a:t>
            </a:r>
            <a:endParaRPr lang="ja-JP" altLang="en-US" dirty="0">
              <a:solidFill>
                <a:schemeClr val="accent1"/>
              </a:solidFill>
            </a:endParaRPr>
          </a:p>
        </p:txBody>
      </p:sp>
      <p:sp>
        <p:nvSpPr>
          <p:cNvPr id="20" name="Text Box 32"/>
          <p:cNvSpPr txBox="1">
            <a:spLocks noChangeArrowheads="1"/>
          </p:cNvSpPr>
          <p:nvPr/>
        </p:nvSpPr>
        <p:spPr bwMode="auto">
          <a:xfrm>
            <a:off x="4607036" y="2133600"/>
            <a:ext cx="1426122" cy="369332"/>
          </a:xfrm>
          <a:prstGeom prst="rect">
            <a:avLst/>
          </a:prstGeom>
          <a:noFill/>
          <a:ln w="9525">
            <a:noFill/>
            <a:miter lim="800000"/>
            <a:headEnd/>
            <a:tailEnd/>
          </a:ln>
        </p:spPr>
        <p:txBody>
          <a:bodyPr wrap="square">
            <a:spAutoFit/>
          </a:bodyPr>
          <a:lstStyle/>
          <a:p>
            <a:pPr>
              <a:spcBef>
                <a:spcPct val="50000"/>
              </a:spcBef>
            </a:pPr>
            <a:r>
              <a:rPr lang="ja-JP" altLang="en-US" dirty="0" smtClean="0"/>
              <a:t>（</a:t>
            </a:r>
            <a:r>
              <a:rPr lang="ja-JP" altLang="en-US" dirty="0"/>
              <a:t>見えな</a:t>
            </a:r>
            <a:r>
              <a:rPr lang="ja-JP" altLang="en-US" dirty="0" smtClean="0"/>
              <a:t>い）</a:t>
            </a:r>
            <a:endParaRPr lang="ja-JP" altLang="en-US" dirty="0"/>
          </a:p>
        </p:txBody>
      </p:sp>
      <p:sp>
        <p:nvSpPr>
          <p:cNvPr id="21" name="Text Box 33"/>
          <p:cNvSpPr txBox="1">
            <a:spLocks noChangeArrowheads="1"/>
          </p:cNvSpPr>
          <p:nvPr/>
        </p:nvSpPr>
        <p:spPr bwMode="auto">
          <a:xfrm>
            <a:off x="4607036" y="4505325"/>
            <a:ext cx="1426122" cy="369332"/>
          </a:xfrm>
          <a:prstGeom prst="rect">
            <a:avLst/>
          </a:prstGeom>
          <a:noFill/>
          <a:ln w="9525">
            <a:noFill/>
            <a:miter lim="800000"/>
            <a:headEnd/>
            <a:tailEnd/>
          </a:ln>
        </p:spPr>
        <p:txBody>
          <a:bodyPr wrap="square">
            <a:spAutoFit/>
          </a:bodyPr>
          <a:lstStyle/>
          <a:p>
            <a:pPr>
              <a:spcBef>
                <a:spcPct val="50000"/>
              </a:spcBef>
            </a:pPr>
            <a:r>
              <a:rPr lang="ja-JP" altLang="en-US" dirty="0" smtClean="0"/>
              <a:t>（</a:t>
            </a:r>
            <a:r>
              <a:rPr lang="ja-JP" altLang="en-US" dirty="0"/>
              <a:t>見え</a:t>
            </a:r>
            <a:r>
              <a:rPr lang="ja-JP" altLang="en-US" dirty="0" smtClean="0"/>
              <a:t>る）</a:t>
            </a:r>
            <a:endParaRPr lang="ja-JP" altLang="en-US" dirty="0"/>
          </a:p>
        </p:txBody>
      </p:sp>
      <p:pic>
        <p:nvPicPr>
          <p:cNvPr id="23" name="Picture 3" descr="C:\Users\kanehira\AppData\Local\Microsoft\Windows\Temporary Internet Files\Content.IE5\BGZQUWMQ\MC9000903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436" y="5135131"/>
            <a:ext cx="1562416" cy="1429444"/>
          </a:xfrm>
          <a:prstGeom prst="rect">
            <a:avLst/>
          </a:prstGeom>
          <a:noFill/>
          <a:extLst>
            <a:ext uri="{909E8E84-426E-40DD-AFC4-6F175D3DCCD1}">
              <a14:hiddenFill xmlns:a14="http://schemas.microsoft.com/office/drawing/2010/main">
                <a:solidFill>
                  <a:srgbClr val="FFFFFF"/>
                </a:solidFill>
              </a14:hiddenFill>
            </a:ext>
          </a:extLst>
        </p:spPr>
      </p:pic>
      <p:sp>
        <p:nvSpPr>
          <p:cNvPr id="24" name="위쪽 화살표 23"/>
          <p:cNvSpPr/>
          <p:nvPr/>
        </p:nvSpPr>
        <p:spPr>
          <a:xfrm>
            <a:off x="7482291" y="2623912"/>
            <a:ext cx="484632" cy="2630476"/>
          </a:xfrm>
          <a:prstGeom prst="upArrow">
            <a:avLst>
              <a:gd name="adj1" fmla="val 27472"/>
              <a:gd name="adj2" fmla="val 50000"/>
            </a:avLst>
          </a:prstGeom>
          <a:solidFill>
            <a:srgbClr val="FF8119"/>
          </a:solidFill>
          <a:ln w="9525">
            <a:solidFill>
              <a:schemeClr val="tx1"/>
            </a:solidFill>
            <a:prstDash val="dash"/>
            <a:miter lim="800000"/>
            <a:headEnd/>
            <a:tailEnd/>
          </a:ln>
        </p:spPr>
        <p:txBody>
          <a:bodyPr wrap="none" anchor="ctr"/>
          <a:lstStyle/>
          <a:p>
            <a:endParaRPr lang="ja-JP" altLang="en-US">
              <a:solidFill>
                <a:schemeClr val="tx1"/>
              </a:solidFill>
              <a:latin typeface="Arial" charset="0"/>
              <a:ea typeface="ＭＳ Ｐゴシック" charset="-128"/>
            </a:endParaRPr>
          </a:p>
        </p:txBody>
      </p:sp>
      <p:sp>
        <p:nvSpPr>
          <p:cNvPr id="22" name="Text Box 35"/>
          <p:cNvSpPr txBox="1">
            <a:spLocks noChangeArrowheads="1"/>
          </p:cNvSpPr>
          <p:nvPr/>
        </p:nvSpPr>
        <p:spPr bwMode="auto">
          <a:xfrm>
            <a:off x="7418750" y="3315772"/>
            <a:ext cx="1287955" cy="369332"/>
          </a:xfrm>
          <a:prstGeom prst="rect">
            <a:avLst/>
          </a:prstGeom>
          <a:solidFill>
            <a:schemeClr val="bg1"/>
          </a:solidFill>
          <a:ln w="9525">
            <a:solidFill>
              <a:srgbClr val="FF8119"/>
            </a:solidFill>
            <a:miter lim="800000"/>
            <a:headEnd/>
            <a:tailEnd/>
          </a:ln>
        </p:spPr>
        <p:txBody>
          <a:bodyPr wrap="square">
            <a:spAutoFit/>
          </a:bodyPr>
          <a:lstStyle/>
          <a:p>
            <a:pPr algn="ctr">
              <a:spcBef>
                <a:spcPct val="50000"/>
              </a:spcBef>
            </a:pPr>
            <a:r>
              <a:rPr lang="ja-JP" altLang="en-US" dirty="0" smtClean="0">
                <a:solidFill>
                  <a:schemeClr val="accent1"/>
                </a:solidFill>
              </a:rPr>
              <a:t>性稟を知る</a:t>
            </a:r>
            <a:endParaRPr lang="ja-JP" altLang="en-US" dirty="0">
              <a:solidFill>
                <a:schemeClr val="accent1"/>
              </a:solidFill>
            </a:endParaRPr>
          </a:p>
        </p:txBody>
      </p:sp>
      <p:sp>
        <p:nvSpPr>
          <p:cNvPr id="25" name="AutoShape 40"/>
          <p:cNvSpPr>
            <a:spLocks noChangeArrowheads="1"/>
          </p:cNvSpPr>
          <p:nvPr/>
        </p:nvSpPr>
        <p:spPr bwMode="auto">
          <a:xfrm>
            <a:off x="1458077" y="5205675"/>
            <a:ext cx="2562770" cy="1358900"/>
          </a:xfrm>
          <a:prstGeom prst="downArrowCallout">
            <a:avLst>
              <a:gd name="adj1" fmla="val 17916"/>
              <a:gd name="adj2" fmla="val 27330"/>
              <a:gd name="adj3" fmla="val 13579"/>
              <a:gd name="adj4" fmla="val 69833"/>
            </a:avLst>
          </a:prstGeom>
          <a:solidFill>
            <a:srgbClr val="FFFF99"/>
          </a:solidFill>
          <a:ln w="9525">
            <a:solidFill>
              <a:schemeClr val="tx1"/>
            </a:solidFill>
            <a:miter lim="800000"/>
            <a:headEnd/>
            <a:tailEnd/>
          </a:ln>
        </p:spPr>
        <p:txBody>
          <a:bodyPr/>
          <a:lstStyle/>
          <a:p>
            <a:r>
              <a:rPr lang="ja-JP" altLang="en-US" dirty="0" smtClean="0"/>
              <a:t>被造世界に普遍的に潜んでいる共通の事実を探ってみよう</a:t>
            </a:r>
            <a:endParaRPr lang="ja-JP" altLang="en-US" dirty="0"/>
          </a:p>
        </p:txBody>
      </p:sp>
    </p:spTree>
    <p:extLst>
      <p:ext uri="{BB962C8B-B14F-4D97-AF65-F5344CB8AC3E}">
        <p14:creationId xmlns:p14="http://schemas.microsoft.com/office/powerpoint/2010/main" val="167458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0"/>
                                  </p:iterate>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par>
                          <p:cTn id="12" fill="hold">
                            <p:stCondLst>
                              <p:cond delay="0"/>
                            </p:stCondLst>
                            <p:childTnLst>
                              <p:par>
                                <p:cTn id="13" presetID="6" presetClass="entr" presetSubtype="32"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circle(out)">
                                      <p:cBhvr>
                                        <p:cTn id="15" dur="500"/>
                                        <p:tgtEl>
                                          <p:spTgt spid="16"/>
                                        </p:tgtEl>
                                      </p:cBhvr>
                                    </p:animEffect>
                                  </p:childTnLst>
                                </p:cTn>
                              </p:par>
                            </p:childTnLst>
                          </p:cTn>
                        </p:par>
                        <p:par>
                          <p:cTn id="16" fill="hold">
                            <p:stCondLst>
                              <p:cond delay="500"/>
                            </p:stCondLst>
                            <p:childTnLst>
                              <p:par>
                                <p:cTn id="17" presetID="22" presetClass="entr" presetSubtype="2"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right)">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Right)">
                                      <p:cBhvr>
                                        <p:cTn id="24" dur="500"/>
                                        <p:tgtEl>
                                          <p:spTgt spid="14"/>
                                        </p:tgtEl>
                                      </p:cBhvr>
                                    </p:animEffect>
                                  </p:childTnLst>
                                </p:cTn>
                              </p:par>
                              <p:par>
                                <p:cTn id="25" presetID="47"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250"/>
                                        <p:tgtEl>
                                          <p:spTgt spid="21"/>
                                        </p:tgtEl>
                                      </p:cBhvr>
                                    </p:animEffect>
                                    <p:anim calcmode="lin" valueType="num">
                                      <p:cBhvr>
                                        <p:cTn id="28" dur="250" fill="hold"/>
                                        <p:tgtEl>
                                          <p:spTgt spid="21"/>
                                        </p:tgtEl>
                                        <p:attrNameLst>
                                          <p:attrName>ppt_x</p:attrName>
                                        </p:attrNameLst>
                                      </p:cBhvr>
                                      <p:tavLst>
                                        <p:tav tm="0">
                                          <p:val>
                                            <p:strVal val="#ppt_x"/>
                                          </p:val>
                                        </p:tav>
                                        <p:tav tm="100000">
                                          <p:val>
                                            <p:strVal val="#ppt_x"/>
                                          </p:val>
                                        </p:tav>
                                      </p:tavLst>
                                    </p:anim>
                                    <p:anim calcmode="lin" valueType="num">
                                      <p:cBhvr>
                                        <p:cTn id="29" dur="25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22" presetClass="entr" presetSubtype="1"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up)">
                                      <p:cBhvr>
                                        <p:cTn id="33" dur="500"/>
                                        <p:tgtEl>
                                          <p:spTgt spid="19"/>
                                        </p:tgtEl>
                                      </p:cBhvr>
                                    </p:animEffect>
                                  </p:childTnLst>
                                </p:cTn>
                              </p:par>
                              <p:par>
                                <p:cTn id="34" presetID="21" presetClass="emph" presetSubtype="0" fill="hold" grpId="1" nodeType="withEffect">
                                  <p:stCondLst>
                                    <p:cond delay="300"/>
                                  </p:stCondLst>
                                  <p:iterate type="lt">
                                    <p:tmPct val="0"/>
                                  </p:iterate>
                                  <p:childTnLst>
                                    <p:animClr clrSpc="hsl" dir="cw">
                                      <p:cBhvr override="childStyle">
                                        <p:cTn id="35" dur="500" fill="hold"/>
                                        <p:tgtEl>
                                          <p:spTgt spid="13"/>
                                        </p:tgtEl>
                                        <p:attrNameLst>
                                          <p:attrName>style.color</p:attrName>
                                        </p:attrNameLst>
                                      </p:cBhvr>
                                      <p:by>
                                        <p:hsl h="7200000" s="0" l="0"/>
                                      </p:by>
                                    </p:animClr>
                                    <p:animClr clrSpc="hsl" dir="cw">
                                      <p:cBhvr>
                                        <p:cTn id="36" dur="500" fill="hold"/>
                                        <p:tgtEl>
                                          <p:spTgt spid="13"/>
                                        </p:tgtEl>
                                        <p:attrNameLst>
                                          <p:attrName>fillcolor</p:attrName>
                                        </p:attrNameLst>
                                      </p:cBhvr>
                                      <p:by>
                                        <p:hsl h="7200000" s="0" l="0"/>
                                      </p:by>
                                    </p:animClr>
                                    <p:animClr clrSpc="hsl" dir="cw">
                                      <p:cBhvr>
                                        <p:cTn id="37" dur="500" fill="hold"/>
                                        <p:tgtEl>
                                          <p:spTgt spid="13"/>
                                        </p:tgtEl>
                                        <p:attrNameLst>
                                          <p:attrName>stroke.color</p:attrName>
                                        </p:attrNameLst>
                                      </p:cBhvr>
                                      <p:by>
                                        <p:hsl h="7200000" s="0" l="0"/>
                                      </p:by>
                                    </p:animClr>
                                    <p:set>
                                      <p:cBhvr>
                                        <p:cTn id="38" dur="500" fill="hold"/>
                                        <p:tgtEl>
                                          <p:spTgt spid="13"/>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down)">
                                      <p:cBhvr>
                                        <p:cTn id="47" dur="500"/>
                                        <p:tgtEl>
                                          <p:spTgt spid="24"/>
                                        </p:tgtEl>
                                      </p:cBhvr>
                                    </p:animEffect>
                                  </p:childTnLst>
                                </p:cTn>
                              </p:par>
                            </p:childTnLst>
                          </p:cTn>
                        </p:par>
                        <p:par>
                          <p:cTn id="48" fill="hold">
                            <p:stCondLst>
                              <p:cond delay="1000"/>
                            </p:stCondLst>
                            <p:childTnLst>
                              <p:par>
                                <p:cTn id="49" presetID="22" presetClass="entr" presetSubtype="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left)">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wipe(up)">
                                      <p:cBhvr>
                                        <p:cTn id="5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5" grpId="0" animBg="1"/>
      <p:bldP spid="19" grpId="0"/>
      <p:bldP spid="20" grpId="0"/>
      <p:bldP spid="21" grpId="0"/>
      <p:bldP spid="24" grpId="0" animBg="1"/>
      <p:bldP spid="22" grpId="0" animBg="1"/>
      <p:bldP spid="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二</a:t>
            </a:r>
            <a:r>
              <a:rPr lang="ja-JP" altLang="en-US" dirty="0" smtClean="0"/>
              <a:t>性</a:t>
            </a:r>
            <a:r>
              <a:rPr lang="ja-JP" altLang="en-US" dirty="0"/>
              <a:t>性</a:t>
            </a:r>
            <a:r>
              <a:rPr lang="ja-JP" altLang="en-US" dirty="0" smtClean="0"/>
              <a:t>相を中心として見た神と被造世界との関係</a:t>
            </a:r>
            <a:endParaRPr lang="ja-JP" altLang="en-US" dirty="0"/>
          </a:p>
        </p:txBody>
      </p:sp>
      <p:sp>
        <p:nvSpPr>
          <p:cNvPr id="3" name="제목 2"/>
          <p:cNvSpPr>
            <a:spLocks noGrp="1"/>
          </p:cNvSpPr>
          <p:nvPr>
            <p:ph type="title"/>
          </p:nvPr>
        </p:nvSpPr>
        <p:spPr/>
        <p:txBody>
          <a:bodyPr/>
          <a:lstStyle/>
          <a:p>
            <a:r>
              <a:rPr kumimoji="1" lang="en-US" altLang="ja-JP" dirty="0" smtClean="0"/>
              <a:t>(</a:t>
            </a:r>
            <a:r>
              <a:rPr lang="ja-JP" altLang="en-US" dirty="0"/>
              <a:t>二</a:t>
            </a:r>
            <a:r>
              <a:rPr kumimoji="1" lang="en-US" altLang="ja-JP" dirty="0" smtClean="0"/>
              <a:t>)</a:t>
            </a:r>
            <a:r>
              <a:rPr kumimoji="1" lang="ja-JP" altLang="en-US" dirty="0" smtClean="0"/>
              <a:t>神と被造世界との関係</a:t>
            </a:r>
            <a:endParaRPr kumimoji="1" lang="ja-JP" altLang="en-US" dirty="0"/>
          </a:p>
        </p:txBody>
      </p:sp>
      <p:sp>
        <p:nvSpPr>
          <p:cNvPr id="54" name="テキスト ボックス 16"/>
          <p:cNvSpPr txBox="1"/>
          <p:nvPr/>
        </p:nvSpPr>
        <p:spPr>
          <a:xfrm>
            <a:off x="5119995" y="2428808"/>
            <a:ext cx="1297173" cy="369332"/>
          </a:xfrm>
          <a:prstGeom prst="rect">
            <a:avLst/>
          </a:prstGeom>
          <a:noFill/>
        </p:spPr>
        <p:txBody>
          <a:bodyPr wrap="square" rtlCol="0">
            <a:spAutoFit/>
          </a:bodyPr>
          <a:lstStyle/>
          <a:p>
            <a:r>
              <a:rPr kumimoji="1" lang="ja-JP" altLang="en-US" b="1" dirty="0" smtClean="0"/>
              <a:t>二性性相</a:t>
            </a:r>
            <a:endParaRPr kumimoji="1" lang="ja-JP" altLang="en-US" b="1" dirty="0"/>
          </a:p>
        </p:txBody>
      </p:sp>
      <p:sp>
        <p:nvSpPr>
          <p:cNvPr id="59" name="テキスト ボックス 17"/>
          <p:cNvSpPr txBox="1"/>
          <p:nvPr/>
        </p:nvSpPr>
        <p:spPr>
          <a:xfrm>
            <a:off x="2151483" y="2428184"/>
            <a:ext cx="1449874" cy="369332"/>
          </a:xfrm>
          <a:prstGeom prst="rect">
            <a:avLst/>
          </a:prstGeom>
          <a:noFill/>
        </p:spPr>
        <p:txBody>
          <a:bodyPr vert="horz" wrap="square" rtlCol="0">
            <a:spAutoFit/>
          </a:bodyPr>
          <a:lstStyle/>
          <a:p>
            <a:pPr algn="ctr"/>
            <a:r>
              <a:rPr lang="ja-JP" altLang="en-US" b="1" dirty="0">
                <a:solidFill>
                  <a:srgbClr val="FF0000"/>
                </a:solidFill>
              </a:rPr>
              <a:t>無形</a:t>
            </a:r>
            <a:r>
              <a:rPr lang="ja-JP" altLang="en-US" b="1" dirty="0" smtClean="0"/>
              <a:t>の</a:t>
            </a:r>
            <a:r>
              <a:rPr lang="ja-JP" altLang="en-US" b="1" dirty="0" smtClean="0">
                <a:solidFill>
                  <a:srgbClr val="0066FF"/>
                </a:solidFill>
              </a:rPr>
              <a:t>主体</a:t>
            </a:r>
            <a:endParaRPr kumimoji="1" lang="ja-JP" altLang="en-US" b="1" dirty="0">
              <a:solidFill>
                <a:srgbClr val="0066FF"/>
              </a:solidFill>
            </a:endParaRPr>
          </a:p>
        </p:txBody>
      </p:sp>
      <p:pic>
        <p:nvPicPr>
          <p:cNvPr id="50" name="Picture 72" descr="主"/>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2364444" y="4352232"/>
            <a:ext cx="660844" cy="880428"/>
          </a:xfrm>
          <a:prstGeom prst="rect">
            <a:avLst/>
          </a:prstGeom>
          <a:noFill/>
          <a:ln w="9525">
            <a:noFill/>
            <a:miter lim="800000"/>
            <a:headEnd/>
            <a:tailEnd/>
          </a:ln>
        </p:spPr>
      </p:pic>
      <p:pic>
        <p:nvPicPr>
          <p:cNvPr id="53" name="Picture 73"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6073098" y="4352232"/>
            <a:ext cx="660844" cy="880428"/>
          </a:xfrm>
          <a:prstGeom prst="rect">
            <a:avLst/>
          </a:prstGeom>
          <a:noFill/>
          <a:ln w="9525">
            <a:noFill/>
            <a:miter lim="800000"/>
            <a:headEnd/>
            <a:tailEnd/>
          </a:ln>
        </p:spPr>
      </p:pic>
      <p:sp>
        <p:nvSpPr>
          <p:cNvPr id="55" name="Text Box 75"/>
          <p:cNvSpPr txBox="1">
            <a:spLocks noChangeArrowheads="1"/>
          </p:cNvSpPr>
          <p:nvPr/>
        </p:nvSpPr>
        <p:spPr bwMode="auto">
          <a:xfrm>
            <a:off x="7105504" y="4607780"/>
            <a:ext cx="1430522" cy="369332"/>
          </a:xfrm>
          <a:prstGeom prst="rect">
            <a:avLst/>
          </a:prstGeom>
          <a:solidFill>
            <a:schemeClr val="bg2"/>
          </a:solidFill>
          <a:ln w="9525">
            <a:noFill/>
            <a:miter lim="800000"/>
            <a:headEnd/>
            <a:tailEnd/>
          </a:ln>
        </p:spPr>
        <p:txBody>
          <a:bodyPr>
            <a:spAutoFit/>
          </a:bodyPr>
          <a:lstStyle>
            <a:defPPr>
              <a:defRPr lang="ja-JP"/>
            </a:defPPr>
            <a:lvl1pPr>
              <a:spcBef>
                <a:spcPct val="50000"/>
              </a:spcBef>
            </a:lvl1pPr>
          </a:lstStyle>
          <a:p>
            <a:r>
              <a:rPr lang="ja-JP" altLang="en-US" dirty="0"/>
              <a:t>形象的実体</a:t>
            </a:r>
          </a:p>
        </p:txBody>
      </p:sp>
      <p:sp>
        <p:nvSpPr>
          <p:cNvPr id="56" name="Text Box 76"/>
          <p:cNvSpPr txBox="1">
            <a:spLocks noChangeArrowheads="1"/>
          </p:cNvSpPr>
          <p:nvPr/>
        </p:nvSpPr>
        <p:spPr bwMode="auto">
          <a:xfrm>
            <a:off x="7105504" y="5587508"/>
            <a:ext cx="1430520" cy="369332"/>
          </a:xfrm>
          <a:prstGeom prst="rect">
            <a:avLst/>
          </a:prstGeom>
          <a:solidFill>
            <a:schemeClr val="accent1"/>
          </a:solidFill>
          <a:ln w="9525">
            <a:noFill/>
            <a:miter lim="800000"/>
            <a:headEnd/>
            <a:tailEnd/>
          </a:ln>
        </p:spPr>
        <p:txBody>
          <a:bodyPr>
            <a:spAutoFit/>
          </a:bodyPr>
          <a:lstStyle>
            <a:defPPr>
              <a:defRPr lang="ja-JP"/>
            </a:defPPr>
            <a:lvl1pPr>
              <a:spcBef>
                <a:spcPct val="50000"/>
              </a:spcBef>
              <a:defRPr>
                <a:solidFill>
                  <a:schemeClr val="bg1"/>
                </a:solidFill>
              </a:defRPr>
            </a:lvl1pPr>
          </a:lstStyle>
          <a:p>
            <a:r>
              <a:rPr lang="ja-JP" altLang="en-US" dirty="0"/>
              <a:t>象徴的実体</a:t>
            </a:r>
          </a:p>
        </p:txBody>
      </p:sp>
      <p:sp>
        <p:nvSpPr>
          <p:cNvPr id="57" name="正方形/長方形 45"/>
          <p:cNvSpPr/>
          <p:nvPr/>
        </p:nvSpPr>
        <p:spPr>
          <a:xfrm>
            <a:off x="3793119" y="5082712"/>
            <a:ext cx="1512149" cy="463119"/>
          </a:xfrm>
          <a:prstGeom prst="rect">
            <a:avLst/>
          </a:prstGeom>
          <a:no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b="1" dirty="0" smtClean="0">
                <a:solidFill>
                  <a:srgbClr val="99FF66"/>
                </a:solidFill>
              </a:rPr>
              <a:t>個性真理体</a:t>
            </a:r>
            <a:endParaRPr lang="ja-JP" altLang="en-US" b="1" dirty="0">
              <a:solidFill>
                <a:srgbClr val="99FF66"/>
              </a:solidFill>
            </a:endParaRPr>
          </a:p>
        </p:txBody>
      </p:sp>
      <p:pic>
        <p:nvPicPr>
          <p:cNvPr id="4" name="그림 3"/>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64444" y="5395884"/>
            <a:ext cx="562053" cy="752580"/>
          </a:xfrm>
          <a:prstGeom prst="rect">
            <a:avLst/>
          </a:prstGeom>
          <a:noFill/>
          <a:ln>
            <a:noFill/>
          </a:ln>
        </p:spPr>
      </p:pic>
      <p:pic>
        <p:nvPicPr>
          <p:cNvPr id="5" name="그림 4"/>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171889" y="5395884"/>
            <a:ext cx="562053" cy="752580"/>
          </a:xfrm>
          <a:prstGeom prst="rect">
            <a:avLst/>
          </a:prstGeom>
        </p:spPr>
      </p:pic>
      <p:grpSp>
        <p:nvGrpSpPr>
          <p:cNvPr id="66" name="グループ化 40"/>
          <p:cNvGrpSpPr/>
          <p:nvPr/>
        </p:nvGrpSpPr>
        <p:grpSpPr>
          <a:xfrm>
            <a:off x="4097409" y="2188857"/>
            <a:ext cx="882198" cy="878008"/>
            <a:chOff x="6062888" y="5600754"/>
            <a:chExt cx="882198" cy="878008"/>
          </a:xfrm>
        </p:grpSpPr>
        <p:grpSp>
          <p:nvGrpSpPr>
            <p:cNvPr id="71" name="Group 9"/>
            <p:cNvGrpSpPr>
              <a:grpSpLocks/>
            </p:cNvGrpSpPr>
            <p:nvPr/>
          </p:nvGrpSpPr>
          <p:grpSpPr bwMode="auto">
            <a:xfrm rot="5400000">
              <a:off x="6064983" y="5598659"/>
              <a:ext cx="878008" cy="882198"/>
              <a:chOff x="1383" y="1434"/>
              <a:chExt cx="2017" cy="2022"/>
            </a:xfrm>
          </p:grpSpPr>
          <p:pic>
            <p:nvPicPr>
              <p:cNvPr id="78"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80"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76"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26" name="テキスト ボックス 17"/>
          <p:cNvSpPr txBox="1"/>
          <p:nvPr/>
        </p:nvSpPr>
        <p:spPr>
          <a:xfrm>
            <a:off x="650203" y="5097644"/>
            <a:ext cx="1449874" cy="369332"/>
          </a:xfrm>
          <a:prstGeom prst="rect">
            <a:avLst/>
          </a:prstGeom>
          <a:noFill/>
        </p:spPr>
        <p:txBody>
          <a:bodyPr vert="horz" wrap="square" rtlCol="0">
            <a:spAutoFit/>
          </a:bodyPr>
          <a:lstStyle/>
          <a:p>
            <a:pPr algn="ctr"/>
            <a:r>
              <a:rPr kumimoji="1" lang="ja-JP" altLang="en-US" b="1" dirty="0" smtClean="0">
                <a:solidFill>
                  <a:srgbClr val="FF0000"/>
                </a:solidFill>
              </a:rPr>
              <a:t>実体</a:t>
            </a:r>
            <a:r>
              <a:rPr kumimoji="1" lang="ja-JP" altLang="en-US" b="1" dirty="0" smtClean="0">
                <a:solidFill>
                  <a:srgbClr val="0066FF"/>
                </a:solidFill>
              </a:rPr>
              <a:t>対象</a:t>
            </a:r>
            <a:endParaRPr kumimoji="1" lang="ja-JP" altLang="en-US" b="1" dirty="0">
              <a:solidFill>
                <a:srgbClr val="0066FF"/>
              </a:solidFill>
            </a:endParaRPr>
          </a:p>
        </p:txBody>
      </p:sp>
      <p:graphicFrame>
        <p:nvGraphicFramePr>
          <p:cNvPr id="27" name="Group 158"/>
          <p:cNvGraphicFramePr>
            <a:graphicFrameLocks/>
          </p:cNvGraphicFramePr>
          <p:nvPr>
            <p:extLst>
              <p:ext uri="{D42A27DB-BD31-4B8C-83A1-F6EECF244321}">
                <p14:modId xmlns:p14="http://schemas.microsoft.com/office/powerpoint/2010/main" val="2976714244"/>
              </p:ext>
            </p:extLst>
          </p:nvPr>
        </p:nvGraphicFramePr>
        <p:xfrm>
          <a:off x="2378608" y="3250747"/>
          <a:ext cx="3406016" cy="731520"/>
        </p:xfrm>
        <a:graphic>
          <a:graphicData uri="http://schemas.openxmlformats.org/drawingml/2006/table">
            <a:tbl>
              <a:tblPr/>
              <a:tblGrid>
                <a:gridCol w="822305"/>
                <a:gridCol w="637953"/>
                <a:gridCol w="648586"/>
                <a:gridCol w="648586"/>
                <a:gridCol w="648586"/>
              </a:tblGrid>
              <a:tr h="1809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r>
                        <a:rPr kumimoji="1" lang="ja-JP" altLang="en-US" sz="1800" b="0" i="0" u="none" strike="noStrike" cap="none" normalizeH="0" baseline="0" dirty="0" smtClean="0">
                          <a:ln>
                            <a:noFill/>
                          </a:ln>
                          <a:solidFill>
                            <a:schemeClr val="tx1"/>
                          </a:solidFill>
                          <a:effectLst/>
                          <a:latin typeface="ＭＳ Ｐゴシック" charset="-128"/>
                          <a:ea typeface="ＭＳ Ｐゴシック" charset="-128"/>
                        </a:rPr>
                        <a:t>神</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r>
                        <a:rPr kumimoji="1" lang="ja-JP" altLang="en-US" sz="1800" b="0" i="0" u="none" strike="noStrike" cap="none" normalizeH="0" baseline="0" dirty="0" smtClean="0">
                          <a:ln>
                            <a:noFill/>
                          </a:ln>
                          <a:solidFill>
                            <a:schemeClr val="tx1"/>
                          </a:solidFill>
                          <a:effectLst/>
                          <a:latin typeface="ＭＳ Ｐゴシック" charset="-128"/>
                          <a:ea typeface="ＭＳ Ｐゴシック" charset="-128"/>
                        </a:rPr>
                        <a:t>被・世</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0000"/>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 name="Text Box 159"/>
          <p:cNvSpPr txBox="1">
            <a:spLocks noChangeArrowheads="1"/>
          </p:cNvSpPr>
          <p:nvPr/>
        </p:nvSpPr>
        <p:spPr bwMode="auto">
          <a:xfrm>
            <a:off x="3195278" y="3259792"/>
            <a:ext cx="647700" cy="366713"/>
          </a:xfrm>
          <a:prstGeom prst="rect">
            <a:avLst/>
          </a:prstGeom>
          <a:noFill/>
          <a:ln w="9525">
            <a:noFill/>
            <a:miter lim="800000"/>
            <a:headEnd/>
            <a:tailEnd/>
          </a:ln>
        </p:spPr>
        <p:txBody>
          <a:bodyPr>
            <a:spAutoFit/>
          </a:bodyPr>
          <a:lstStyle/>
          <a:p>
            <a:pPr algn="ctr">
              <a:spcBef>
                <a:spcPct val="50000"/>
              </a:spcBef>
            </a:pPr>
            <a:r>
              <a:rPr lang="ja-JP" altLang="en-US" dirty="0" smtClean="0"/>
              <a:t>内</a:t>
            </a:r>
            <a:endParaRPr lang="ja-JP" altLang="en-US" dirty="0"/>
          </a:p>
        </p:txBody>
      </p:sp>
      <p:sp>
        <p:nvSpPr>
          <p:cNvPr id="29" name="Text Box 160"/>
          <p:cNvSpPr txBox="1">
            <a:spLocks noChangeArrowheads="1"/>
          </p:cNvSpPr>
          <p:nvPr/>
        </p:nvSpPr>
        <p:spPr bwMode="auto">
          <a:xfrm>
            <a:off x="3195278" y="3648210"/>
            <a:ext cx="647700" cy="366713"/>
          </a:xfrm>
          <a:prstGeom prst="rect">
            <a:avLst/>
          </a:prstGeom>
          <a:noFill/>
          <a:ln w="9525">
            <a:noFill/>
            <a:miter lim="800000"/>
            <a:headEnd/>
            <a:tailEnd/>
          </a:ln>
        </p:spPr>
        <p:txBody>
          <a:bodyPr>
            <a:spAutoFit/>
          </a:bodyPr>
          <a:lstStyle/>
          <a:p>
            <a:pPr algn="ctr">
              <a:spcBef>
                <a:spcPct val="50000"/>
              </a:spcBef>
            </a:pPr>
            <a:r>
              <a:rPr lang="ja-JP" altLang="en-US" dirty="0" smtClean="0"/>
              <a:t>外</a:t>
            </a:r>
            <a:endParaRPr lang="ja-JP" altLang="en-US" dirty="0"/>
          </a:p>
        </p:txBody>
      </p:sp>
      <p:sp>
        <p:nvSpPr>
          <p:cNvPr id="30" name="Text Box 161"/>
          <p:cNvSpPr txBox="1">
            <a:spLocks noChangeArrowheads="1"/>
          </p:cNvSpPr>
          <p:nvPr/>
        </p:nvSpPr>
        <p:spPr bwMode="auto">
          <a:xfrm>
            <a:off x="3845138" y="3259792"/>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原因</a:t>
            </a:r>
            <a:endParaRPr lang="ja-JP" altLang="en-US" dirty="0"/>
          </a:p>
        </p:txBody>
      </p:sp>
      <p:sp>
        <p:nvSpPr>
          <p:cNvPr id="31" name="Text Box 162"/>
          <p:cNvSpPr txBox="1">
            <a:spLocks noChangeArrowheads="1"/>
          </p:cNvSpPr>
          <p:nvPr/>
        </p:nvSpPr>
        <p:spPr bwMode="auto">
          <a:xfrm>
            <a:off x="3845138" y="3648210"/>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結果</a:t>
            </a:r>
            <a:endParaRPr lang="ja-JP" altLang="en-US" dirty="0"/>
          </a:p>
        </p:txBody>
      </p:sp>
      <p:sp>
        <p:nvSpPr>
          <p:cNvPr id="32" name="Text Box 163"/>
          <p:cNvSpPr txBox="1">
            <a:spLocks noChangeArrowheads="1"/>
          </p:cNvSpPr>
          <p:nvPr/>
        </p:nvSpPr>
        <p:spPr bwMode="auto">
          <a:xfrm>
            <a:off x="4494998" y="3259792"/>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主体</a:t>
            </a:r>
            <a:endParaRPr lang="ja-JP" altLang="en-US" dirty="0"/>
          </a:p>
        </p:txBody>
      </p:sp>
      <p:sp>
        <p:nvSpPr>
          <p:cNvPr id="33" name="Text Box 164"/>
          <p:cNvSpPr txBox="1">
            <a:spLocks noChangeArrowheads="1"/>
          </p:cNvSpPr>
          <p:nvPr/>
        </p:nvSpPr>
        <p:spPr bwMode="auto">
          <a:xfrm>
            <a:off x="4494998" y="3648210"/>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対象</a:t>
            </a:r>
            <a:endParaRPr lang="ja-JP" altLang="en-US" dirty="0"/>
          </a:p>
        </p:txBody>
      </p:sp>
      <p:sp>
        <p:nvSpPr>
          <p:cNvPr id="34" name="Text Box 165"/>
          <p:cNvSpPr txBox="1">
            <a:spLocks noChangeArrowheads="1"/>
          </p:cNvSpPr>
          <p:nvPr/>
        </p:nvSpPr>
        <p:spPr bwMode="auto">
          <a:xfrm>
            <a:off x="5144858" y="3259792"/>
            <a:ext cx="647700" cy="366713"/>
          </a:xfrm>
          <a:prstGeom prst="rect">
            <a:avLst/>
          </a:prstGeom>
          <a:noFill/>
          <a:ln w="9525">
            <a:noFill/>
            <a:miter lim="800000"/>
            <a:headEnd/>
            <a:tailEnd/>
          </a:ln>
        </p:spPr>
        <p:txBody>
          <a:bodyPr>
            <a:spAutoFit/>
          </a:bodyPr>
          <a:lstStyle/>
          <a:p>
            <a:pPr algn="ctr">
              <a:spcBef>
                <a:spcPct val="50000"/>
              </a:spcBef>
            </a:pPr>
            <a:r>
              <a:rPr lang="ja-JP" altLang="en-US" dirty="0" smtClean="0"/>
              <a:t>縦</a:t>
            </a:r>
            <a:endParaRPr lang="ja-JP" altLang="en-US" dirty="0"/>
          </a:p>
        </p:txBody>
      </p:sp>
      <p:sp>
        <p:nvSpPr>
          <p:cNvPr id="35" name="Text Box 166"/>
          <p:cNvSpPr txBox="1">
            <a:spLocks noChangeArrowheads="1"/>
          </p:cNvSpPr>
          <p:nvPr/>
        </p:nvSpPr>
        <p:spPr bwMode="auto">
          <a:xfrm>
            <a:off x="5144858" y="3648210"/>
            <a:ext cx="647700" cy="366713"/>
          </a:xfrm>
          <a:prstGeom prst="rect">
            <a:avLst/>
          </a:prstGeom>
          <a:noFill/>
          <a:ln w="9525">
            <a:noFill/>
            <a:miter lim="800000"/>
            <a:headEnd/>
            <a:tailEnd/>
          </a:ln>
        </p:spPr>
        <p:txBody>
          <a:bodyPr>
            <a:spAutoFit/>
          </a:bodyPr>
          <a:lstStyle/>
          <a:p>
            <a:pPr algn="ctr">
              <a:spcBef>
                <a:spcPct val="50000"/>
              </a:spcBef>
            </a:pPr>
            <a:r>
              <a:rPr lang="ja-JP" altLang="en-US" dirty="0" smtClean="0"/>
              <a:t>横</a:t>
            </a:r>
            <a:endParaRPr lang="ja-JP" altLang="en-US" dirty="0"/>
          </a:p>
        </p:txBody>
      </p:sp>
      <p:sp>
        <p:nvSpPr>
          <p:cNvPr id="36" name="角丸四角形 30"/>
          <p:cNvSpPr/>
          <p:nvPr/>
        </p:nvSpPr>
        <p:spPr>
          <a:xfrm>
            <a:off x="2142703" y="4199702"/>
            <a:ext cx="4768664" cy="2044297"/>
          </a:xfrm>
          <a:prstGeom prst="round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16"/>
          <p:cNvSpPr txBox="1"/>
          <p:nvPr/>
        </p:nvSpPr>
        <p:spPr>
          <a:xfrm>
            <a:off x="5777970" y="3441839"/>
            <a:ext cx="2519872" cy="369332"/>
          </a:xfrm>
          <a:prstGeom prst="rect">
            <a:avLst/>
          </a:prstGeom>
          <a:noFill/>
        </p:spPr>
        <p:txBody>
          <a:bodyPr wrap="square" rtlCol="0">
            <a:spAutoFit/>
          </a:bodyPr>
          <a:lstStyle/>
          <a:p>
            <a:r>
              <a:rPr kumimoji="1" lang="ja-JP" altLang="en-US" b="1" dirty="0" smtClean="0"/>
              <a:t>二性性相</a:t>
            </a:r>
            <a:r>
              <a:rPr lang="ja-JP" altLang="en-US" b="1" dirty="0" smtClean="0"/>
              <a:t>の相対的関係</a:t>
            </a:r>
            <a:endParaRPr kumimoji="1" lang="ja-JP" altLang="en-US" b="1" dirty="0"/>
          </a:p>
        </p:txBody>
      </p:sp>
    </p:spTree>
    <p:extLst>
      <p:ext uri="{BB962C8B-B14F-4D97-AF65-F5344CB8AC3E}">
        <p14:creationId xmlns:p14="http://schemas.microsoft.com/office/powerpoint/2010/main" val="3743489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slide(fromBottom)">
                                      <p:cBhvr>
                                        <p:cTn id="12" dur="500"/>
                                        <p:tgtEl>
                                          <p:spTgt spid="28"/>
                                        </p:tgtEl>
                                      </p:cBhvr>
                                    </p:animEffect>
                                  </p:childTnLst>
                                </p:cTn>
                              </p:par>
                            </p:childTnLst>
                          </p:cTn>
                        </p:par>
                        <p:par>
                          <p:cTn id="13" fill="hold">
                            <p:stCondLst>
                              <p:cond delay="500"/>
                            </p:stCondLst>
                            <p:childTnLst>
                              <p:par>
                                <p:cTn id="14" presetID="1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slide(fromTop)">
                                      <p:cBhvr>
                                        <p:cTn id="16" dur="5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slide(fromBottom)">
                                      <p:cBhvr>
                                        <p:cTn id="21" dur="500"/>
                                        <p:tgtEl>
                                          <p:spTgt spid="30"/>
                                        </p:tgtEl>
                                      </p:cBhvr>
                                    </p:animEffect>
                                  </p:childTnLst>
                                </p:cTn>
                              </p:par>
                            </p:childTnLst>
                          </p:cTn>
                        </p:par>
                        <p:par>
                          <p:cTn id="22" fill="hold">
                            <p:stCondLst>
                              <p:cond delay="500"/>
                            </p:stCondLst>
                            <p:childTnLst>
                              <p:par>
                                <p:cTn id="23" presetID="12" presetClass="entr" presetSubtype="1"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slide(fromTop)">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slide(fromBottom)">
                                      <p:cBhvr>
                                        <p:cTn id="30" dur="500"/>
                                        <p:tgtEl>
                                          <p:spTgt spid="32"/>
                                        </p:tgtEl>
                                      </p:cBhvr>
                                    </p:animEffect>
                                  </p:childTnLst>
                                </p:cTn>
                              </p:par>
                            </p:childTnLst>
                          </p:cTn>
                        </p:par>
                        <p:par>
                          <p:cTn id="31" fill="hold">
                            <p:stCondLst>
                              <p:cond delay="500"/>
                            </p:stCondLst>
                            <p:childTnLst>
                              <p:par>
                                <p:cTn id="32" presetID="12" presetClass="entr" presetSubtype="1"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slide(fromTop)">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slide(fromBottom)">
                                      <p:cBhvr>
                                        <p:cTn id="39" dur="500"/>
                                        <p:tgtEl>
                                          <p:spTgt spid="34"/>
                                        </p:tgtEl>
                                      </p:cBhvr>
                                    </p:animEffect>
                                  </p:childTnLst>
                                </p:cTn>
                              </p:par>
                            </p:childTnLst>
                          </p:cTn>
                        </p:par>
                        <p:par>
                          <p:cTn id="40" fill="hold">
                            <p:stCondLst>
                              <p:cond delay="500"/>
                            </p:stCondLst>
                            <p:childTnLst>
                              <p:par>
                                <p:cTn id="41" presetID="12" presetClass="entr" presetSubtype="1"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slide(fromTop)">
                                      <p:cBhvr>
                                        <p:cTn id="43" dur="500"/>
                                        <p:tgtEl>
                                          <p:spTgt spid="35"/>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6" fill="hold" grpId="0" nodeType="click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strips(downRight)">
                                      <p:cBhvr>
                                        <p:cTn id="48"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lang="ja-JP" altLang="en-US" dirty="0"/>
              <a:t>実践</a:t>
            </a:r>
            <a:r>
              <a:rPr lang="ja-JP" altLang="en-US" dirty="0" smtClean="0"/>
              <a:t>編</a:t>
            </a:r>
            <a:endParaRPr kumimoji="1" lang="ja-JP" altLang="en-US" dirty="0"/>
          </a:p>
        </p:txBody>
      </p:sp>
      <p:sp>
        <p:nvSpPr>
          <p:cNvPr id="5" name="텍스트 개체 틀 4"/>
          <p:cNvSpPr>
            <a:spLocks noGrp="1"/>
          </p:cNvSpPr>
          <p:nvPr>
            <p:ph type="body" idx="1"/>
          </p:nvPr>
        </p:nvSpPr>
        <p:spPr/>
        <p:txBody>
          <a:bodyPr/>
          <a:lstStyle/>
          <a:p>
            <a:r>
              <a:rPr kumimoji="1" lang="ja-JP" altLang="en-US" dirty="0" smtClean="0"/>
              <a:t>「神</a:t>
            </a:r>
            <a:r>
              <a:rPr lang="ja-JP" altLang="en-US" dirty="0" smtClean="0"/>
              <a:t>と被造世界の関係</a:t>
            </a:r>
            <a:r>
              <a:rPr kumimoji="1" lang="ja-JP" altLang="en-US" dirty="0" smtClean="0"/>
              <a:t>」（原則）</a:t>
            </a:r>
            <a:r>
              <a:rPr kumimoji="1" lang="en-US" altLang="ja-JP" dirty="0" smtClean="0"/>
              <a:t/>
            </a:r>
            <a:br>
              <a:rPr kumimoji="1" lang="en-US" altLang="ja-JP" dirty="0" smtClean="0"/>
            </a:br>
            <a:r>
              <a:rPr kumimoji="1" lang="ja-JP" altLang="en-US" dirty="0" smtClean="0"/>
              <a:t>に基づいた生活（価値観）</a:t>
            </a:r>
            <a:endParaRPr kumimoji="1" lang="ja-JP" altLang="en-US" dirty="0"/>
          </a:p>
        </p:txBody>
      </p:sp>
    </p:spTree>
    <p:extLst>
      <p:ext uri="{BB962C8B-B14F-4D97-AF65-F5344CB8AC3E}">
        <p14:creationId xmlns:p14="http://schemas.microsoft.com/office/powerpoint/2010/main" val="27546575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人間は神の実体</a:t>
            </a:r>
            <a:r>
              <a:rPr lang="ja-JP" altLang="en-US" dirty="0"/>
              <a:t>対</a:t>
            </a:r>
            <a:r>
              <a:rPr lang="ja-JP" altLang="en-US" dirty="0" smtClean="0"/>
              <a:t>象　＝　個性真理体</a:t>
            </a:r>
            <a:endParaRPr lang="ja-JP" altLang="en-US" dirty="0"/>
          </a:p>
        </p:txBody>
      </p:sp>
      <p:sp>
        <p:nvSpPr>
          <p:cNvPr id="3" name="제목 2"/>
          <p:cNvSpPr>
            <a:spLocks noGrp="1"/>
          </p:cNvSpPr>
          <p:nvPr>
            <p:ph type="title"/>
          </p:nvPr>
        </p:nvSpPr>
        <p:spPr/>
        <p:txBody>
          <a:bodyPr/>
          <a:lstStyle/>
          <a:p>
            <a:r>
              <a:rPr lang="ja-JP" altLang="en-US" dirty="0" smtClean="0"/>
              <a:t>被造物は神の実体対象</a:t>
            </a:r>
            <a:endParaRPr kumimoji="1" lang="ja-JP" altLang="en-US" dirty="0"/>
          </a:p>
        </p:txBody>
      </p:sp>
      <p:sp>
        <p:nvSpPr>
          <p:cNvPr id="31" name="テキスト ボックス 16"/>
          <p:cNvSpPr txBox="1"/>
          <p:nvPr/>
        </p:nvSpPr>
        <p:spPr>
          <a:xfrm>
            <a:off x="5119995" y="2428808"/>
            <a:ext cx="1297173" cy="369332"/>
          </a:xfrm>
          <a:prstGeom prst="rect">
            <a:avLst/>
          </a:prstGeom>
          <a:noFill/>
        </p:spPr>
        <p:txBody>
          <a:bodyPr wrap="square" rtlCol="0">
            <a:spAutoFit/>
          </a:bodyPr>
          <a:lstStyle/>
          <a:p>
            <a:r>
              <a:rPr kumimoji="1" lang="ja-JP" altLang="en-US" b="1" dirty="0" smtClean="0"/>
              <a:t>二性性相</a:t>
            </a:r>
            <a:endParaRPr kumimoji="1" lang="ja-JP" altLang="en-US" b="1" dirty="0"/>
          </a:p>
        </p:txBody>
      </p:sp>
      <p:sp>
        <p:nvSpPr>
          <p:cNvPr id="32" name="テキスト ボックス 17"/>
          <p:cNvSpPr txBox="1"/>
          <p:nvPr/>
        </p:nvSpPr>
        <p:spPr>
          <a:xfrm>
            <a:off x="2151483" y="2428184"/>
            <a:ext cx="1449874" cy="369332"/>
          </a:xfrm>
          <a:prstGeom prst="rect">
            <a:avLst/>
          </a:prstGeom>
          <a:noFill/>
        </p:spPr>
        <p:txBody>
          <a:bodyPr vert="horz" wrap="square" rtlCol="0">
            <a:spAutoFit/>
          </a:bodyPr>
          <a:lstStyle/>
          <a:p>
            <a:pPr algn="ctr"/>
            <a:r>
              <a:rPr lang="ja-JP" altLang="en-US" b="1" dirty="0">
                <a:solidFill>
                  <a:srgbClr val="FF0000"/>
                </a:solidFill>
              </a:rPr>
              <a:t>無形</a:t>
            </a:r>
            <a:r>
              <a:rPr lang="ja-JP" altLang="en-US" b="1" dirty="0" smtClean="0"/>
              <a:t>の</a:t>
            </a:r>
            <a:r>
              <a:rPr lang="ja-JP" altLang="en-US" b="1" dirty="0" smtClean="0">
                <a:solidFill>
                  <a:srgbClr val="0066FF"/>
                </a:solidFill>
              </a:rPr>
              <a:t>主体</a:t>
            </a:r>
            <a:endParaRPr kumimoji="1" lang="ja-JP" altLang="en-US" b="1" dirty="0">
              <a:solidFill>
                <a:srgbClr val="0066FF"/>
              </a:solidFill>
            </a:endParaRPr>
          </a:p>
        </p:txBody>
      </p:sp>
      <p:sp>
        <p:nvSpPr>
          <p:cNvPr id="33" name="AutoShape 52"/>
          <p:cNvSpPr>
            <a:spLocks noChangeArrowheads="1"/>
          </p:cNvSpPr>
          <p:nvPr/>
        </p:nvSpPr>
        <p:spPr bwMode="auto">
          <a:xfrm rot="5400000">
            <a:off x="4116883" y="2879911"/>
            <a:ext cx="843248" cy="1526752"/>
          </a:xfrm>
          <a:custGeom>
            <a:avLst/>
            <a:gdLst>
              <a:gd name="T0" fmla="*/ 996908947 w 21600"/>
              <a:gd name="T1" fmla="*/ 0 h 21600"/>
              <a:gd name="T2" fmla="*/ 0 w 21600"/>
              <a:gd name="T3" fmla="*/ 2147483647 h 21600"/>
              <a:gd name="T4" fmla="*/ 996908947 w 21600"/>
              <a:gd name="T5" fmla="*/ 2147483647 h 21600"/>
              <a:gd name="T6" fmla="*/ 1761122862 w 21600"/>
              <a:gd name="T7" fmla="*/ 2147483647 h 21600"/>
              <a:gd name="T8" fmla="*/ 17694720 60000 65536"/>
              <a:gd name="T9" fmla="*/ 11796480 60000 65536"/>
              <a:gd name="T10" fmla="*/ 5898240 60000 65536"/>
              <a:gd name="T11" fmla="*/ 0 60000 65536"/>
              <a:gd name="T12" fmla="*/ 3375 w 21600"/>
              <a:gd name="T13" fmla="*/ 2857 h 21600"/>
              <a:gd name="T14" fmla="*/ 14706 w 21600"/>
              <a:gd name="T15" fmla="*/ 18743 h 21600"/>
            </a:gdLst>
            <a:ahLst/>
            <a:cxnLst>
              <a:cxn ang="T8">
                <a:pos x="T0" y="T1"/>
              </a:cxn>
              <a:cxn ang="T9">
                <a:pos x="T2" y="T3"/>
              </a:cxn>
              <a:cxn ang="T10">
                <a:pos x="T4" y="T5"/>
              </a:cxn>
              <a:cxn ang="T11">
                <a:pos x="T6" y="T7"/>
              </a:cxn>
            </a:cxnLst>
            <a:rect l="T12" t="T13" r="T14" b="T15"/>
            <a:pathLst>
              <a:path w="21600" h="21600">
                <a:moveTo>
                  <a:pt x="12227" y="0"/>
                </a:moveTo>
                <a:lnTo>
                  <a:pt x="12227" y="2857"/>
                </a:lnTo>
                <a:lnTo>
                  <a:pt x="3375" y="2857"/>
                </a:lnTo>
                <a:lnTo>
                  <a:pt x="3375" y="18743"/>
                </a:lnTo>
                <a:lnTo>
                  <a:pt x="12227" y="18743"/>
                </a:lnTo>
                <a:lnTo>
                  <a:pt x="12227" y="21600"/>
                </a:lnTo>
                <a:lnTo>
                  <a:pt x="21600" y="10800"/>
                </a:lnTo>
                <a:close/>
              </a:path>
              <a:path w="21600" h="21600">
                <a:moveTo>
                  <a:pt x="1350" y="2857"/>
                </a:moveTo>
                <a:lnTo>
                  <a:pt x="1350" y="18743"/>
                </a:lnTo>
                <a:lnTo>
                  <a:pt x="2700" y="18743"/>
                </a:lnTo>
                <a:lnTo>
                  <a:pt x="2700" y="2857"/>
                </a:lnTo>
                <a:close/>
              </a:path>
              <a:path w="21600" h="21600">
                <a:moveTo>
                  <a:pt x="0" y="2857"/>
                </a:moveTo>
                <a:lnTo>
                  <a:pt x="0" y="18743"/>
                </a:lnTo>
                <a:lnTo>
                  <a:pt x="675" y="18743"/>
                </a:lnTo>
                <a:lnTo>
                  <a:pt x="675" y="2857"/>
                </a:lnTo>
                <a:close/>
              </a:path>
            </a:pathLst>
          </a:custGeom>
          <a:solidFill>
            <a:srgbClr val="99FF66"/>
          </a:solidFill>
          <a:ln w="9525">
            <a:solidFill>
              <a:schemeClr val="tx1"/>
            </a:solidFill>
            <a:miter lim="800000"/>
            <a:headEnd/>
            <a:tailEnd/>
          </a:ln>
        </p:spPr>
        <p:txBody>
          <a:bodyPr rot="10800000" vert="eaVert" wrap="none" anchor="ctr"/>
          <a:lstStyle/>
          <a:p>
            <a:pPr algn="ctr"/>
            <a:r>
              <a:rPr lang="ja-JP" altLang="en-US" sz="1600" dirty="0" smtClean="0">
                <a:solidFill>
                  <a:srgbClr val="0000FF"/>
                </a:solidFill>
              </a:rPr>
              <a:t>創造原理</a:t>
            </a:r>
            <a:endParaRPr lang="ja-JP" altLang="en-US" sz="1600" dirty="0">
              <a:solidFill>
                <a:srgbClr val="0000FF"/>
              </a:solidFill>
            </a:endParaRPr>
          </a:p>
        </p:txBody>
      </p:sp>
      <p:pic>
        <p:nvPicPr>
          <p:cNvPr id="34" name="Picture 72" descr="主"/>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2364444" y="4352232"/>
            <a:ext cx="660844" cy="880428"/>
          </a:xfrm>
          <a:prstGeom prst="rect">
            <a:avLst/>
          </a:prstGeom>
          <a:noFill/>
          <a:ln w="9525">
            <a:noFill/>
            <a:miter lim="800000"/>
            <a:headEnd/>
            <a:tailEnd/>
          </a:ln>
        </p:spPr>
      </p:pic>
      <p:pic>
        <p:nvPicPr>
          <p:cNvPr id="55" name="Picture 73"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6073098" y="4352232"/>
            <a:ext cx="660844" cy="880428"/>
          </a:xfrm>
          <a:prstGeom prst="rect">
            <a:avLst/>
          </a:prstGeom>
          <a:noFill/>
          <a:ln w="9525">
            <a:noFill/>
            <a:miter lim="800000"/>
            <a:headEnd/>
            <a:tailEnd/>
          </a:ln>
        </p:spPr>
      </p:pic>
      <p:sp>
        <p:nvSpPr>
          <p:cNvPr id="56" name="Text Box 75"/>
          <p:cNvSpPr txBox="1">
            <a:spLocks noChangeArrowheads="1"/>
          </p:cNvSpPr>
          <p:nvPr/>
        </p:nvSpPr>
        <p:spPr bwMode="auto">
          <a:xfrm>
            <a:off x="7105504" y="4607780"/>
            <a:ext cx="1430522" cy="369332"/>
          </a:xfrm>
          <a:prstGeom prst="rect">
            <a:avLst/>
          </a:prstGeom>
          <a:solidFill>
            <a:schemeClr val="bg2"/>
          </a:solidFill>
          <a:ln w="9525">
            <a:noFill/>
            <a:miter lim="800000"/>
            <a:headEnd/>
            <a:tailEnd/>
          </a:ln>
        </p:spPr>
        <p:txBody>
          <a:bodyPr>
            <a:spAutoFit/>
          </a:bodyPr>
          <a:lstStyle>
            <a:defPPr>
              <a:defRPr lang="ja-JP"/>
            </a:defPPr>
            <a:lvl1pPr>
              <a:spcBef>
                <a:spcPct val="50000"/>
              </a:spcBef>
            </a:lvl1pPr>
          </a:lstStyle>
          <a:p>
            <a:r>
              <a:rPr lang="ja-JP" altLang="en-US" dirty="0"/>
              <a:t>形象的実体</a:t>
            </a:r>
          </a:p>
        </p:txBody>
      </p:sp>
      <p:sp>
        <p:nvSpPr>
          <p:cNvPr id="58" name="正方形/長方形 45"/>
          <p:cNvSpPr/>
          <p:nvPr/>
        </p:nvSpPr>
        <p:spPr>
          <a:xfrm>
            <a:off x="3793119" y="4550439"/>
            <a:ext cx="1512149" cy="463119"/>
          </a:xfrm>
          <a:prstGeom prst="rect">
            <a:avLst/>
          </a:prstGeom>
          <a:no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b="1" dirty="0" smtClean="0">
                <a:solidFill>
                  <a:srgbClr val="99FF66"/>
                </a:solidFill>
              </a:rPr>
              <a:t>個性真理体</a:t>
            </a:r>
            <a:endParaRPr lang="ja-JP" altLang="en-US" b="1" dirty="0">
              <a:solidFill>
                <a:srgbClr val="99FF66"/>
              </a:solidFill>
            </a:endParaRPr>
          </a:p>
        </p:txBody>
      </p:sp>
      <p:grpSp>
        <p:nvGrpSpPr>
          <p:cNvPr id="61" name="グループ化 40"/>
          <p:cNvGrpSpPr/>
          <p:nvPr/>
        </p:nvGrpSpPr>
        <p:grpSpPr>
          <a:xfrm>
            <a:off x="4097409" y="2188857"/>
            <a:ext cx="882198" cy="878008"/>
            <a:chOff x="6062888" y="5600754"/>
            <a:chExt cx="882198" cy="878008"/>
          </a:xfrm>
        </p:grpSpPr>
        <p:grpSp>
          <p:nvGrpSpPr>
            <p:cNvPr id="62" name="Group 9"/>
            <p:cNvGrpSpPr>
              <a:grpSpLocks/>
            </p:cNvGrpSpPr>
            <p:nvPr/>
          </p:nvGrpSpPr>
          <p:grpSpPr bwMode="auto">
            <a:xfrm rot="5400000">
              <a:off x="6064983" y="5598659"/>
              <a:ext cx="878008" cy="882198"/>
              <a:chOff x="1383" y="1434"/>
              <a:chExt cx="2017" cy="2022"/>
            </a:xfrm>
          </p:grpSpPr>
          <p:pic>
            <p:nvPicPr>
              <p:cNvPr id="64"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65"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63"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66" name="テキスト ボックス 17"/>
          <p:cNvSpPr txBox="1"/>
          <p:nvPr/>
        </p:nvSpPr>
        <p:spPr>
          <a:xfrm>
            <a:off x="650203" y="4607780"/>
            <a:ext cx="1449874" cy="369332"/>
          </a:xfrm>
          <a:prstGeom prst="rect">
            <a:avLst/>
          </a:prstGeom>
          <a:noFill/>
        </p:spPr>
        <p:txBody>
          <a:bodyPr vert="horz" wrap="square" rtlCol="0">
            <a:spAutoFit/>
          </a:bodyPr>
          <a:lstStyle/>
          <a:p>
            <a:pPr algn="ctr"/>
            <a:r>
              <a:rPr kumimoji="1" lang="ja-JP" altLang="en-US" b="1" dirty="0" smtClean="0">
                <a:solidFill>
                  <a:srgbClr val="FF0000"/>
                </a:solidFill>
              </a:rPr>
              <a:t>実体</a:t>
            </a:r>
            <a:r>
              <a:rPr kumimoji="1" lang="ja-JP" altLang="en-US" b="1" dirty="0" smtClean="0">
                <a:solidFill>
                  <a:srgbClr val="0066FF"/>
                </a:solidFill>
              </a:rPr>
              <a:t>対象</a:t>
            </a:r>
            <a:endParaRPr kumimoji="1" lang="ja-JP" altLang="en-US" b="1" dirty="0">
              <a:solidFill>
                <a:srgbClr val="0066FF"/>
              </a:solidFill>
            </a:endParaRPr>
          </a:p>
        </p:txBody>
      </p:sp>
      <p:sp>
        <p:nvSpPr>
          <p:cNvPr id="67" name="角丸四角形 30"/>
          <p:cNvSpPr/>
          <p:nvPr/>
        </p:nvSpPr>
        <p:spPr>
          <a:xfrm>
            <a:off x="2142703" y="4199702"/>
            <a:ext cx="4768664" cy="1177515"/>
          </a:xfrm>
          <a:prstGeom prst="round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타원 3"/>
          <p:cNvSpPr/>
          <p:nvPr/>
        </p:nvSpPr>
        <p:spPr>
          <a:xfrm>
            <a:off x="4191521" y="5626864"/>
            <a:ext cx="716920" cy="716920"/>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2">
                    <a:lumMod val="50000"/>
                  </a:schemeClr>
                </a:solidFill>
              </a:rPr>
              <a:t>私</a:t>
            </a:r>
            <a:endParaRPr kumimoji="1" lang="ja-JP" altLang="en-US" b="1" dirty="0">
              <a:solidFill>
                <a:schemeClr val="bg2">
                  <a:lumMod val="50000"/>
                </a:schemeClr>
              </a:solidFill>
            </a:endParaRPr>
          </a:p>
        </p:txBody>
      </p:sp>
      <p:sp>
        <p:nvSpPr>
          <p:cNvPr id="19" name="テキスト ボックス 17"/>
          <p:cNvSpPr txBox="1"/>
          <p:nvPr/>
        </p:nvSpPr>
        <p:spPr>
          <a:xfrm>
            <a:off x="5180140" y="5616789"/>
            <a:ext cx="3416031" cy="369332"/>
          </a:xfrm>
          <a:prstGeom prst="rect">
            <a:avLst/>
          </a:prstGeom>
          <a:noFill/>
        </p:spPr>
        <p:txBody>
          <a:bodyPr vert="horz" wrap="square" rtlCol="0">
            <a:spAutoFit/>
          </a:bodyPr>
          <a:lstStyle/>
          <a:p>
            <a:r>
              <a:rPr lang="ja-JP" altLang="en-US" b="1" dirty="0">
                <a:solidFill>
                  <a:schemeClr val="bg2">
                    <a:lumMod val="50000"/>
                  </a:schemeClr>
                </a:solidFill>
              </a:rPr>
              <a:t>神</a:t>
            </a:r>
            <a:r>
              <a:rPr lang="ja-JP" altLang="en-US" b="1" dirty="0" smtClean="0">
                <a:solidFill>
                  <a:schemeClr val="bg2">
                    <a:lumMod val="50000"/>
                  </a:schemeClr>
                </a:solidFill>
              </a:rPr>
              <a:t>の形象的実体対象</a:t>
            </a:r>
            <a:endParaRPr kumimoji="1" lang="ja-JP" altLang="en-US" b="1" dirty="0">
              <a:solidFill>
                <a:schemeClr val="bg2">
                  <a:lumMod val="50000"/>
                </a:schemeClr>
              </a:solidFill>
            </a:endParaRPr>
          </a:p>
        </p:txBody>
      </p:sp>
      <p:sp>
        <p:nvSpPr>
          <p:cNvPr id="20" name="テキスト ボックス 17"/>
          <p:cNvSpPr txBox="1"/>
          <p:nvPr/>
        </p:nvSpPr>
        <p:spPr>
          <a:xfrm>
            <a:off x="5180140" y="5984528"/>
            <a:ext cx="3416031" cy="369332"/>
          </a:xfrm>
          <a:prstGeom prst="rect">
            <a:avLst/>
          </a:prstGeom>
          <a:noFill/>
        </p:spPr>
        <p:txBody>
          <a:bodyPr vert="horz" wrap="square" rtlCol="0">
            <a:spAutoFit/>
          </a:bodyPr>
          <a:lstStyle/>
          <a:p>
            <a:r>
              <a:rPr lang="ja-JP" altLang="en-US" b="1" dirty="0" smtClean="0">
                <a:solidFill>
                  <a:schemeClr val="bg2">
                    <a:lumMod val="50000"/>
                  </a:schemeClr>
                </a:solidFill>
              </a:rPr>
              <a:t>形象的個性真理体</a:t>
            </a:r>
            <a:endParaRPr kumimoji="1" lang="ja-JP" altLang="en-US" b="1" dirty="0">
              <a:solidFill>
                <a:schemeClr val="bg2">
                  <a:lumMod val="50000"/>
                </a:schemeClr>
              </a:solidFill>
            </a:endParaRPr>
          </a:p>
        </p:txBody>
      </p:sp>
      <p:sp>
        <p:nvSpPr>
          <p:cNvPr id="5" name="왼쪽 중괄호 4"/>
          <p:cNvSpPr/>
          <p:nvPr/>
        </p:nvSpPr>
        <p:spPr>
          <a:xfrm>
            <a:off x="4986075" y="5637470"/>
            <a:ext cx="298425" cy="694116"/>
          </a:xfrm>
          <a:prstGeom prst="leftBrace">
            <a:avLst>
              <a:gd name="adj1" fmla="val 28568"/>
              <a:gd name="adj2" fmla="val 50000"/>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79788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par>
                                <p:cTn id="16" presetID="10" presetClass="entr" presetSubtype="0" fill="hold" nodeType="withEffect">
                                  <p:stCondLst>
                                    <p:cond delay="0"/>
                                  </p:stCondLst>
                                  <p:childTnLst>
                                    <p:set>
                                      <p:cBhvr>
                                        <p:cTn id="17" dur="1" fill="hold">
                                          <p:stCondLst>
                                            <p:cond delay="0"/>
                                          </p:stCondLst>
                                        </p:cTn>
                                        <p:tgtEl>
                                          <p:spTgt spid="61"/>
                                        </p:tgtEl>
                                        <p:attrNameLst>
                                          <p:attrName>style.visibility</p:attrName>
                                        </p:attrNameLst>
                                      </p:cBhvr>
                                      <p:to>
                                        <p:strVal val="visible"/>
                                      </p:to>
                                    </p:set>
                                    <p:animEffect transition="in" filter="fade">
                                      <p:cBhvr>
                                        <p:cTn id="18" dur="500"/>
                                        <p:tgtEl>
                                          <p:spTgt spid="6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up)">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p:cTn id="28" dur="500" fill="hold"/>
                                        <p:tgtEl>
                                          <p:spTgt spid="34"/>
                                        </p:tgtEl>
                                        <p:attrNameLst>
                                          <p:attrName>ppt_w</p:attrName>
                                        </p:attrNameLst>
                                      </p:cBhvr>
                                      <p:tavLst>
                                        <p:tav tm="0">
                                          <p:val>
                                            <p:fltVal val="0"/>
                                          </p:val>
                                        </p:tav>
                                        <p:tav tm="100000">
                                          <p:val>
                                            <p:strVal val="#ppt_w"/>
                                          </p:val>
                                        </p:tav>
                                      </p:tavLst>
                                    </p:anim>
                                    <p:anim calcmode="lin" valueType="num">
                                      <p:cBhvr>
                                        <p:cTn id="29" dur="500" fill="hold"/>
                                        <p:tgtEl>
                                          <p:spTgt spid="34"/>
                                        </p:tgtEl>
                                        <p:attrNameLst>
                                          <p:attrName>ppt_h</p:attrName>
                                        </p:attrNameLst>
                                      </p:cBhvr>
                                      <p:tavLst>
                                        <p:tav tm="0">
                                          <p:val>
                                            <p:fltVal val="0"/>
                                          </p:val>
                                        </p:tav>
                                        <p:tav tm="100000">
                                          <p:val>
                                            <p:strVal val="#ppt_h"/>
                                          </p:val>
                                        </p:tav>
                                      </p:tavLst>
                                    </p:anim>
                                    <p:animEffect transition="in" filter="fade">
                                      <p:cBhvr>
                                        <p:cTn id="30" dur="500"/>
                                        <p:tgtEl>
                                          <p:spTgt spid="34"/>
                                        </p:tgtEl>
                                      </p:cBhvr>
                                    </p:animEffect>
                                  </p:childTnLst>
                                </p:cTn>
                              </p:par>
                              <p:par>
                                <p:cTn id="31" presetID="53" presetClass="entr" presetSubtype="16" fill="hold" nodeType="withEffect">
                                  <p:stCondLst>
                                    <p:cond delay="0"/>
                                  </p:stCondLst>
                                  <p:childTnLst>
                                    <p:set>
                                      <p:cBhvr>
                                        <p:cTn id="32" dur="1" fill="hold">
                                          <p:stCondLst>
                                            <p:cond delay="0"/>
                                          </p:stCondLst>
                                        </p:cTn>
                                        <p:tgtEl>
                                          <p:spTgt spid="55"/>
                                        </p:tgtEl>
                                        <p:attrNameLst>
                                          <p:attrName>style.visibility</p:attrName>
                                        </p:attrNameLst>
                                      </p:cBhvr>
                                      <p:to>
                                        <p:strVal val="visible"/>
                                      </p:to>
                                    </p:set>
                                    <p:anim calcmode="lin" valueType="num">
                                      <p:cBhvr>
                                        <p:cTn id="33" dur="500" fill="hold"/>
                                        <p:tgtEl>
                                          <p:spTgt spid="55"/>
                                        </p:tgtEl>
                                        <p:attrNameLst>
                                          <p:attrName>ppt_w</p:attrName>
                                        </p:attrNameLst>
                                      </p:cBhvr>
                                      <p:tavLst>
                                        <p:tav tm="0">
                                          <p:val>
                                            <p:fltVal val="0"/>
                                          </p:val>
                                        </p:tav>
                                        <p:tav tm="100000">
                                          <p:val>
                                            <p:strVal val="#ppt_w"/>
                                          </p:val>
                                        </p:tav>
                                      </p:tavLst>
                                    </p:anim>
                                    <p:anim calcmode="lin" valueType="num">
                                      <p:cBhvr>
                                        <p:cTn id="34" dur="500" fill="hold"/>
                                        <p:tgtEl>
                                          <p:spTgt spid="55"/>
                                        </p:tgtEl>
                                        <p:attrNameLst>
                                          <p:attrName>ppt_h</p:attrName>
                                        </p:attrNameLst>
                                      </p:cBhvr>
                                      <p:tavLst>
                                        <p:tav tm="0">
                                          <p:val>
                                            <p:fltVal val="0"/>
                                          </p:val>
                                        </p:tav>
                                        <p:tav tm="100000">
                                          <p:val>
                                            <p:strVal val="#ppt_h"/>
                                          </p:val>
                                        </p:tav>
                                      </p:tavLst>
                                    </p:anim>
                                    <p:animEffect transition="in" filter="fade">
                                      <p:cBhvr>
                                        <p:cTn id="35" dur="500"/>
                                        <p:tgtEl>
                                          <p:spTgt spid="55"/>
                                        </p:tgtEl>
                                      </p:cBhvr>
                                    </p:animEffect>
                                  </p:childTnLst>
                                </p:cTn>
                              </p:par>
                              <p:par>
                                <p:cTn id="36" presetID="43" presetClass="path" presetSubtype="0" accel="50000" decel="50000" fill="hold" nodeType="withEffect">
                                  <p:stCondLst>
                                    <p:cond delay="0"/>
                                  </p:stCondLst>
                                  <p:childTnLst>
                                    <p:animMotion origin="layout" path="M 2.77778E-7 1.92414E-6 L 0.09444 1.92414E-6 C 0.13681 1.92414E-6 0.18889 -0.08719 0.18889 -0.15773 L 0.18889 -0.31545 " pathEditMode="relative" rAng="0" ptsTypes="FfFF">
                                      <p:cBhvr>
                                        <p:cTn id="37" dur="1250" spd="-100000" fill="hold"/>
                                        <p:tgtEl>
                                          <p:spTgt spid="34"/>
                                        </p:tgtEl>
                                        <p:attrNameLst>
                                          <p:attrName>ppt_x</p:attrName>
                                          <p:attrName>ppt_y</p:attrName>
                                        </p:attrNameLst>
                                      </p:cBhvr>
                                      <p:rCtr x="9444" y="-15772"/>
                                    </p:animMotion>
                                  </p:childTnLst>
                                </p:cTn>
                              </p:par>
                              <p:par>
                                <p:cTn id="38" presetID="36" presetClass="path" presetSubtype="0" accel="50000" decel="50000" fill="hold" nodeType="withEffect">
                                  <p:stCondLst>
                                    <p:cond delay="0"/>
                                  </p:stCondLst>
                                  <p:childTnLst>
                                    <p:animMotion origin="layout" path="M -0.19028 -0.31545 L -0.19028 -0.15773 C -0.19028 -0.08719 -0.13785 3.33025E-6 -0.09514 3.33025E-6 L -1.38889E-6 3.33025E-6 " pathEditMode="relative" rAng="0" ptsTypes="FfFF">
                                      <p:cBhvr>
                                        <p:cTn id="39" dur="1250" fill="hold"/>
                                        <p:tgtEl>
                                          <p:spTgt spid="55"/>
                                        </p:tgtEl>
                                        <p:attrNameLst>
                                          <p:attrName>ppt_x</p:attrName>
                                          <p:attrName>ppt_y</p:attrName>
                                        </p:attrNameLst>
                                      </p:cBhvr>
                                      <p:rCtr x="9514" y="15772"/>
                                    </p:animMotion>
                                  </p:childTnLst>
                                </p:cTn>
                              </p:par>
                            </p:childTnLst>
                          </p:cTn>
                        </p:par>
                      </p:childTnLst>
                    </p:cTn>
                  </p:par>
                  <p:par>
                    <p:cTn id="40" fill="hold">
                      <p:stCondLst>
                        <p:cond delay="indefinite"/>
                      </p:stCondLst>
                      <p:childTnLst>
                        <p:par>
                          <p:cTn id="41" fill="hold">
                            <p:stCondLst>
                              <p:cond delay="0"/>
                            </p:stCondLst>
                            <p:childTnLst>
                              <p:par>
                                <p:cTn id="42" presetID="12" presetClass="entr" presetSubtype="8" fill="hold" grpId="0" nodeType="clickEffect">
                                  <p:stCondLst>
                                    <p:cond delay="0"/>
                                  </p:stCondLst>
                                  <p:childTnLst>
                                    <p:set>
                                      <p:cBhvr>
                                        <p:cTn id="43" dur="1" fill="hold">
                                          <p:stCondLst>
                                            <p:cond delay="0"/>
                                          </p:stCondLst>
                                        </p:cTn>
                                        <p:tgtEl>
                                          <p:spTgt spid="56"/>
                                        </p:tgtEl>
                                        <p:attrNameLst>
                                          <p:attrName>style.visibility</p:attrName>
                                        </p:attrNameLst>
                                      </p:cBhvr>
                                      <p:to>
                                        <p:strVal val="visible"/>
                                      </p:to>
                                    </p:set>
                                    <p:anim calcmode="lin" valueType="num">
                                      <p:cBhvr additive="base">
                                        <p:cTn id="44" dur="500"/>
                                        <p:tgtEl>
                                          <p:spTgt spid="56"/>
                                        </p:tgtEl>
                                        <p:attrNameLst>
                                          <p:attrName>ppt_x</p:attrName>
                                        </p:attrNameLst>
                                      </p:cBhvr>
                                      <p:tavLst>
                                        <p:tav tm="0">
                                          <p:val>
                                            <p:strVal val="#ppt_x-#ppt_w*1.125000"/>
                                          </p:val>
                                        </p:tav>
                                        <p:tav tm="100000">
                                          <p:val>
                                            <p:strVal val="#ppt_x"/>
                                          </p:val>
                                        </p:tav>
                                      </p:tavLst>
                                    </p:anim>
                                    <p:animEffect transition="in" filter="wipe(right)">
                                      <p:cBhvr>
                                        <p:cTn id="45" dur="500"/>
                                        <p:tgtEl>
                                          <p:spTgt spid="56"/>
                                        </p:tgtEl>
                                      </p:cBhvr>
                                    </p:animEffect>
                                  </p:childTnLst>
                                </p:cTn>
                              </p:par>
                            </p:childTnLst>
                          </p:cTn>
                        </p:par>
                        <p:par>
                          <p:cTn id="46" fill="hold">
                            <p:stCondLst>
                              <p:cond delay="500"/>
                            </p:stCondLst>
                            <p:childTnLst>
                              <p:par>
                                <p:cTn id="47" presetID="22" presetClass="entr" presetSubtype="1"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up)">
                                      <p:cBhvr>
                                        <p:cTn id="49" dur="500"/>
                                        <p:tgtEl>
                                          <p:spTgt spid="5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fade">
                                      <p:cBhvr>
                                        <p:cTn id="54" dur="500"/>
                                        <p:tgtEl>
                                          <p:spTgt spid="67"/>
                                        </p:tgtEl>
                                      </p:cBhvr>
                                    </p:animEffect>
                                  </p:childTnLst>
                                </p:cTn>
                              </p:par>
                            </p:childTnLst>
                          </p:cTn>
                        </p:par>
                        <p:par>
                          <p:cTn id="55" fill="hold">
                            <p:stCondLst>
                              <p:cond delay="500"/>
                            </p:stCondLst>
                            <p:childTnLst>
                              <p:par>
                                <p:cTn id="56" presetID="12" presetClass="entr" presetSubtype="2" fill="hold" grpId="0" nodeType="afterEffect">
                                  <p:stCondLst>
                                    <p:cond delay="0"/>
                                  </p:stCondLst>
                                  <p:childTnLst>
                                    <p:set>
                                      <p:cBhvr>
                                        <p:cTn id="57" dur="1" fill="hold">
                                          <p:stCondLst>
                                            <p:cond delay="0"/>
                                          </p:stCondLst>
                                        </p:cTn>
                                        <p:tgtEl>
                                          <p:spTgt spid="66"/>
                                        </p:tgtEl>
                                        <p:attrNameLst>
                                          <p:attrName>style.visibility</p:attrName>
                                        </p:attrNameLst>
                                      </p:cBhvr>
                                      <p:to>
                                        <p:strVal val="visible"/>
                                      </p:to>
                                    </p:set>
                                    <p:animEffect transition="in" filter="slide(fromRight)">
                                      <p:cBhvr>
                                        <p:cTn id="58" dur="500"/>
                                        <p:tgtEl>
                                          <p:spTgt spid="66"/>
                                        </p:tgtEl>
                                      </p:cBhvr>
                                    </p:animEffect>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fade">
                                      <p:cBhvr>
                                        <p:cTn id="63" dur="1000"/>
                                        <p:tgtEl>
                                          <p:spTgt spid="4"/>
                                        </p:tgtEl>
                                      </p:cBhvr>
                                    </p:animEffect>
                                    <p:anim calcmode="lin" valueType="num">
                                      <p:cBhvr>
                                        <p:cTn id="64" dur="1000" fill="hold"/>
                                        <p:tgtEl>
                                          <p:spTgt spid="4"/>
                                        </p:tgtEl>
                                        <p:attrNameLst>
                                          <p:attrName>ppt_x</p:attrName>
                                        </p:attrNameLst>
                                      </p:cBhvr>
                                      <p:tavLst>
                                        <p:tav tm="0">
                                          <p:val>
                                            <p:strVal val="#ppt_x"/>
                                          </p:val>
                                        </p:tav>
                                        <p:tav tm="100000">
                                          <p:val>
                                            <p:strVal val="#ppt_x"/>
                                          </p:val>
                                        </p:tav>
                                      </p:tavLst>
                                    </p:anim>
                                    <p:anim calcmode="lin" valueType="num">
                                      <p:cBhvr>
                                        <p:cTn id="6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wipe(left)">
                                      <p:cBhvr>
                                        <p:cTn id="70" dur="500"/>
                                        <p:tgtEl>
                                          <p:spTgt spid="5"/>
                                        </p:tgtEl>
                                      </p:cBhvr>
                                    </p:animEffect>
                                  </p:childTnLst>
                                </p:cTn>
                              </p:par>
                            </p:childTnLst>
                          </p:cTn>
                        </p:par>
                        <p:par>
                          <p:cTn id="71" fill="hold">
                            <p:stCondLst>
                              <p:cond delay="500"/>
                            </p:stCondLst>
                            <p:childTnLst>
                              <p:par>
                                <p:cTn id="72" presetID="18" presetClass="entr" presetSubtype="6"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downRight)">
                                      <p:cBhvr>
                                        <p:cTn id="74" dur="500"/>
                                        <p:tgtEl>
                                          <p:spTgt spid="19"/>
                                        </p:tgtEl>
                                      </p:cBhvr>
                                    </p:animEffect>
                                  </p:childTnLst>
                                </p:cTn>
                              </p:par>
                            </p:childTnLst>
                          </p:cTn>
                        </p:par>
                        <p:par>
                          <p:cTn id="75" fill="hold">
                            <p:stCondLst>
                              <p:cond delay="1000"/>
                            </p:stCondLst>
                            <p:childTnLst>
                              <p:par>
                                <p:cTn id="76" presetID="18" presetClass="entr" presetSubtype="6"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strips(downRight)">
                                      <p:cBhvr>
                                        <p:cTn id="7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1" grpId="0"/>
      <p:bldP spid="32" grpId="0"/>
      <p:bldP spid="33" grpId="0" animBg="1"/>
      <p:bldP spid="56" grpId="0" animBg="1"/>
      <p:bldP spid="58" grpId="0" animBg="1"/>
      <p:bldP spid="66" grpId="0"/>
      <p:bldP spid="67" grpId="0" animBg="1"/>
      <p:bldP spid="4" grpId="0" animBg="1"/>
      <p:bldP spid="19" grpId="0"/>
      <p:bldP spid="20" grpId="0"/>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人間は神の実体</a:t>
            </a:r>
            <a:r>
              <a:rPr lang="ja-JP" altLang="en-US" dirty="0"/>
              <a:t>対</a:t>
            </a:r>
            <a:r>
              <a:rPr lang="ja-JP" altLang="en-US" dirty="0" smtClean="0"/>
              <a:t>象　＝　個性真理体</a:t>
            </a:r>
            <a:endParaRPr lang="ja-JP" altLang="en-US" dirty="0"/>
          </a:p>
        </p:txBody>
      </p:sp>
      <p:sp>
        <p:nvSpPr>
          <p:cNvPr id="3" name="제목 2"/>
          <p:cNvSpPr>
            <a:spLocks noGrp="1"/>
          </p:cNvSpPr>
          <p:nvPr>
            <p:ph type="title"/>
          </p:nvPr>
        </p:nvSpPr>
        <p:spPr/>
        <p:txBody>
          <a:bodyPr/>
          <a:lstStyle/>
          <a:p>
            <a:r>
              <a:rPr lang="ja-JP" altLang="en-US" dirty="0"/>
              <a:t>神の形象的実体対象</a:t>
            </a:r>
            <a:endParaRPr kumimoji="1" lang="ja-JP" altLang="en-US" dirty="0"/>
          </a:p>
        </p:txBody>
      </p:sp>
      <p:grpSp>
        <p:nvGrpSpPr>
          <p:cNvPr id="22" name="グループ化 40"/>
          <p:cNvGrpSpPr/>
          <p:nvPr/>
        </p:nvGrpSpPr>
        <p:grpSpPr>
          <a:xfrm>
            <a:off x="4097409" y="2188857"/>
            <a:ext cx="882198" cy="878008"/>
            <a:chOff x="6062888" y="5600754"/>
            <a:chExt cx="882198" cy="878008"/>
          </a:xfrm>
        </p:grpSpPr>
        <p:grpSp>
          <p:nvGrpSpPr>
            <p:cNvPr id="23" name="Group 9"/>
            <p:cNvGrpSpPr>
              <a:grpSpLocks/>
            </p:cNvGrpSpPr>
            <p:nvPr/>
          </p:nvGrpSpPr>
          <p:grpSpPr bwMode="auto">
            <a:xfrm rot="5400000">
              <a:off x="6064983" y="5598659"/>
              <a:ext cx="878008" cy="882198"/>
              <a:chOff x="1383" y="1434"/>
              <a:chExt cx="2017" cy="2022"/>
            </a:xfrm>
          </p:grpSpPr>
          <p:pic>
            <p:nvPicPr>
              <p:cNvPr id="25"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26"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24"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27" name="타원 26"/>
          <p:cNvSpPr/>
          <p:nvPr/>
        </p:nvSpPr>
        <p:spPr>
          <a:xfrm>
            <a:off x="4191521" y="5626864"/>
            <a:ext cx="716920" cy="716920"/>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2">
                    <a:lumMod val="50000"/>
                  </a:schemeClr>
                </a:solidFill>
              </a:rPr>
              <a:t>私</a:t>
            </a:r>
            <a:endParaRPr kumimoji="1" lang="ja-JP" altLang="en-US" b="1" dirty="0">
              <a:solidFill>
                <a:schemeClr val="bg2">
                  <a:lumMod val="50000"/>
                </a:schemeClr>
              </a:solidFill>
            </a:endParaRPr>
          </a:p>
        </p:txBody>
      </p:sp>
    </p:spTree>
    <p:extLst>
      <p:ext uri="{BB962C8B-B14F-4D97-AF65-F5344CB8AC3E}">
        <p14:creationId xmlns:p14="http://schemas.microsoft.com/office/powerpoint/2010/main" val="8820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人間は神の実体</a:t>
            </a:r>
            <a:r>
              <a:rPr lang="ja-JP" altLang="en-US" dirty="0"/>
              <a:t>対</a:t>
            </a:r>
            <a:r>
              <a:rPr lang="ja-JP" altLang="en-US" dirty="0" smtClean="0"/>
              <a:t>象　＝　個性真理体</a:t>
            </a:r>
            <a:endParaRPr lang="ja-JP" altLang="en-US" dirty="0"/>
          </a:p>
        </p:txBody>
      </p:sp>
      <p:sp>
        <p:nvSpPr>
          <p:cNvPr id="3" name="제목 2"/>
          <p:cNvSpPr>
            <a:spLocks noGrp="1"/>
          </p:cNvSpPr>
          <p:nvPr>
            <p:ph type="title"/>
          </p:nvPr>
        </p:nvSpPr>
        <p:spPr/>
        <p:txBody>
          <a:bodyPr/>
          <a:lstStyle/>
          <a:p>
            <a:r>
              <a:rPr lang="ja-JP" altLang="en-US" dirty="0" smtClean="0"/>
              <a:t>神の形象的実体対象</a:t>
            </a:r>
            <a:endParaRPr kumimoji="1" lang="ja-JP" altLang="en-US" dirty="0"/>
          </a:p>
        </p:txBody>
      </p:sp>
      <p:grpSp>
        <p:nvGrpSpPr>
          <p:cNvPr id="36" name="グループ化 40"/>
          <p:cNvGrpSpPr/>
          <p:nvPr/>
        </p:nvGrpSpPr>
        <p:grpSpPr>
          <a:xfrm>
            <a:off x="1521654" y="2188857"/>
            <a:ext cx="882198" cy="878008"/>
            <a:chOff x="6062888" y="5600754"/>
            <a:chExt cx="882198" cy="878008"/>
          </a:xfrm>
        </p:grpSpPr>
        <p:grpSp>
          <p:nvGrpSpPr>
            <p:cNvPr id="37" name="Group 9"/>
            <p:cNvGrpSpPr>
              <a:grpSpLocks/>
            </p:cNvGrpSpPr>
            <p:nvPr/>
          </p:nvGrpSpPr>
          <p:grpSpPr bwMode="auto">
            <a:xfrm rot="5400000">
              <a:off x="6064983" y="5598659"/>
              <a:ext cx="878008" cy="882198"/>
              <a:chOff x="1383" y="1434"/>
              <a:chExt cx="2017" cy="2022"/>
            </a:xfrm>
          </p:grpSpPr>
          <p:pic>
            <p:nvPicPr>
              <p:cNvPr id="39"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40"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38"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44" name="テキスト ボックス 84"/>
          <p:cNvSpPr txBox="1"/>
          <p:nvPr/>
        </p:nvSpPr>
        <p:spPr>
          <a:xfrm>
            <a:off x="4389825" y="2451938"/>
            <a:ext cx="1147213" cy="369332"/>
          </a:xfrm>
          <a:prstGeom prst="rect">
            <a:avLst/>
          </a:prstGeom>
          <a:noFill/>
        </p:spPr>
        <p:txBody>
          <a:bodyPr wrap="square" rtlCol="0">
            <a:spAutoFit/>
          </a:bodyPr>
          <a:lstStyle/>
          <a:p>
            <a:r>
              <a:rPr kumimoji="1" lang="ja-JP" altLang="en-US" dirty="0" smtClean="0"/>
              <a:t>喜怒哀楽</a:t>
            </a:r>
            <a:endParaRPr kumimoji="1" lang="ja-JP" altLang="en-US" dirty="0"/>
          </a:p>
        </p:txBody>
      </p:sp>
      <p:sp>
        <p:nvSpPr>
          <p:cNvPr id="45" name="テキスト ボックス 85"/>
          <p:cNvSpPr txBox="1"/>
          <p:nvPr/>
        </p:nvSpPr>
        <p:spPr>
          <a:xfrm>
            <a:off x="7068739" y="2427423"/>
            <a:ext cx="1406521" cy="369332"/>
          </a:xfrm>
          <a:prstGeom prst="rect">
            <a:avLst/>
          </a:prstGeom>
          <a:noFill/>
          <a:ln>
            <a:solidFill>
              <a:schemeClr val="tx1"/>
            </a:solidFill>
          </a:ln>
        </p:spPr>
        <p:txBody>
          <a:bodyPr wrap="square" rtlCol="0">
            <a:spAutoFit/>
          </a:bodyPr>
          <a:lstStyle/>
          <a:p>
            <a:pPr algn="ctr"/>
            <a:r>
              <a:rPr kumimoji="1" lang="ja-JP" altLang="en-US" dirty="0" smtClean="0"/>
              <a:t>父母なる神</a:t>
            </a:r>
            <a:endParaRPr kumimoji="1" lang="ja-JP" altLang="en-US" dirty="0"/>
          </a:p>
        </p:txBody>
      </p:sp>
      <p:sp>
        <p:nvSpPr>
          <p:cNvPr id="46" name="Text Box 24"/>
          <p:cNvSpPr txBox="1">
            <a:spLocks noChangeArrowheads="1"/>
          </p:cNvSpPr>
          <p:nvPr/>
        </p:nvSpPr>
        <p:spPr bwMode="auto">
          <a:xfrm>
            <a:off x="963942" y="3439237"/>
            <a:ext cx="1997622" cy="666598"/>
          </a:xfrm>
          <a:prstGeom prst="rect">
            <a:avLst/>
          </a:prstGeom>
          <a:noFill/>
          <a:ln>
            <a:solidFill>
              <a:srgbClr val="99FF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algn="ctr">
              <a:defRPr b="1">
                <a:solidFill>
                  <a:srgbClr val="99FF66"/>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smtClean="0"/>
              <a:t>神にそっくりな私</a:t>
            </a:r>
            <a:endParaRPr lang="ja-JP" altLang="en-US" dirty="0"/>
          </a:p>
        </p:txBody>
      </p:sp>
      <p:sp>
        <p:nvSpPr>
          <p:cNvPr id="47" name="テキスト ボックス 87"/>
          <p:cNvSpPr txBox="1"/>
          <p:nvPr/>
        </p:nvSpPr>
        <p:spPr>
          <a:xfrm>
            <a:off x="4389825" y="4668431"/>
            <a:ext cx="1147213" cy="369332"/>
          </a:xfrm>
          <a:prstGeom prst="rect">
            <a:avLst/>
          </a:prstGeom>
          <a:noFill/>
        </p:spPr>
        <p:txBody>
          <a:bodyPr wrap="square" rtlCol="0">
            <a:spAutoFit/>
          </a:bodyPr>
          <a:lstStyle/>
          <a:p>
            <a:r>
              <a:rPr kumimoji="1" lang="ja-JP" altLang="en-US" dirty="0" smtClean="0"/>
              <a:t>喜怒哀楽</a:t>
            </a:r>
            <a:endParaRPr kumimoji="1" lang="ja-JP" altLang="en-US" dirty="0"/>
          </a:p>
        </p:txBody>
      </p:sp>
      <p:sp>
        <p:nvSpPr>
          <p:cNvPr id="48" name="テキスト ボックス 88"/>
          <p:cNvSpPr txBox="1"/>
          <p:nvPr/>
        </p:nvSpPr>
        <p:spPr>
          <a:xfrm>
            <a:off x="7068739" y="4668431"/>
            <a:ext cx="1382130" cy="369332"/>
          </a:xfrm>
          <a:prstGeom prst="rect">
            <a:avLst/>
          </a:prstGeom>
          <a:noFill/>
          <a:ln>
            <a:solidFill>
              <a:schemeClr val="tx1"/>
            </a:solidFill>
          </a:ln>
        </p:spPr>
        <p:txBody>
          <a:bodyPr wrap="square" rtlCol="0">
            <a:spAutoFit/>
          </a:bodyPr>
          <a:lstStyle/>
          <a:p>
            <a:pPr algn="ctr"/>
            <a:r>
              <a:rPr kumimoji="1" lang="ja-JP" altLang="en-US" dirty="0" smtClean="0"/>
              <a:t>子女なる人</a:t>
            </a:r>
            <a:endParaRPr kumimoji="1" lang="en-US" altLang="ja-JP" dirty="0" smtClean="0"/>
          </a:p>
        </p:txBody>
      </p:sp>
      <p:sp>
        <p:nvSpPr>
          <p:cNvPr id="60" name="타원 59"/>
          <p:cNvSpPr/>
          <p:nvPr/>
        </p:nvSpPr>
        <p:spPr>
          <a:xfrm>
            <a:off x="1604293" y="4488475"/>
            <a:ext cx="716920" cy="716920"/>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2">
                    <a:lumMod val="50000"/>
                  </a:schemeClr>
                </a:solidFill>
              </a:rPr>
              <a:t>私</a:t>
            </a:r>
            <a:endParaRPr kumimoji="1" lang="ja-JP" altLang="en-US" b="1" dirty="0">
              <a:solidFill>
                <a:schemeClr val="bg2">
                  <a:lumMod val="50000"/>
                </a:schemeClr>
              </a:solidFill>
            </a:endParaRPr>
          </a:p>
        </p:txBody>
      </p:sp>
      <p:sp>
        <p:nvSpPr>
          <p:cNvPr id="68" name="Text Box 118"/>
          <p:cNvSpPr txBox="1">
            <a:spLocks noChangeArrowheads="1"/>
          </p:cNvSpPr>
          <p:nvPr/>
        </p:nvSpPr>
        <p:spPr bwMode="auto">
          <a:xfrm>
            <a:off x="3418873" y="4469680"/>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陽性</a:t>
            </a:r>
            <a:endParaRPr lang="ja-JP" altLang="en-US" dirty="0">
              <a:solidFill>
                <a:srgbClr val="FF0000"/>
              </a:solidFill>
            </a:endParaRPr>
          </a:p>
        </p:txBody>
      </p:sp>
      <p:sp>
        <p:nvSpPr>
          <p:cNvPr id="69" name="Text Box 119"/>
          <p:cNvSpPr txBox="1">
            <a:spLocks noChangeArrowheads="1"/>
          </p:cNvSpPr>
          <p:nvPr/>
        </p:nvSpPr>
        <p:spPr bwMode="auto">
          <a:xfrm>
            <a:off x="3418873" y="4836393"/>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陰性</a:t>
            </a:r>
            <a:endParaRPr lang="ja-JP" altLang="en-US" dirty="0">
              <a:solidFill>
                <a:srgbClr val="0000FF"/>
              </a:solidFill>
            </a:endParaRPr>
          </a:p>
        </p:txBody>
      </p:sp>
      <p:grpSp>
        <p:nvGrpSpPr>
          <p:cNvPr id="70" name="Group 114"/>
          <p:cNvGrpSpPr>
            <a:grpSpLocks/>
          </p:cNvGrpSpPr>
          <p:nvPr/>
        </p:nvGrpSpPr>
        <p:grpSpPr bwMode="auto">
          <a:xfrm>
            <a:off x="3131536" y="4620493"/>
            <a:ext cx="358775" cy="431800"/>
            <a:chOff x="2336" y="1570"/>
            <a:chExt cx="226" cy="272"/>
          </a:xfrm>
        </p:grpSpPr>
        <p:sp>
          <p:nvSpPr>
            <p:cNvPr id="71" name="Line 112"/>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72" name="Line 113"/>
            <p:cNvSpPr>
              <a:spLocks noChangeShapeType="1"/>
            </p:cNvSpPr>
            <p:nvPr/>
          </p:nvSpPr>
          <p:spPr bwMode="auto">
            <a:xfrm flipH="1" flipV="1">
              <a:off x="2336" y="1706"/>
              <a:ext cx="226" cy="136"/>
            </a:xfrm>
            <a:prstGeom prst="line">
              <a:avLst/>
            </a:prstGeom>
            <a:noFill/>
            <a:ln w="28575">
              <a:solidFill>
                <a:srgbClr val="0066FF"/>
              </a:solidFill>
              <a:round/>
              <a:headEnd/>
              <a:tailEnd/>
            </a:ln>
          </p:spPr>
          <p:txBody>
            <a:bodyPr/>
            <a:lstStyle/>
            <a:p>
              <a:endParaRPr lang="ja-JP" altLang="en-US"/>
            </a:p>
          </p:txBody>
        </p:sp>
      </p:grpSp>
      <p:sp>
        <p:nvSpPr>
          <p:cNvPr id="73" name="Text Box 118"/>
          <p:cNvSpPr txBox="1">
            <a:spLocks noChangeArrowheads="1"/>
          </p:cNvSpPr>
          <p:nvPr/>
        </p:nvSpPr>
        <p:spPr bwMode="auto">
          <a:xfrm>
            <a:off x="3419699" y="2261982"/>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FF0000"/>
                </a:solidFill>
              </a:rPr>
              <a:t>本陽性</a:t>
            </a:r>
            <a:endParaRPr lang="ja-JP" altLang="en-US" dirty="0">
              <a:solidFill>
                <a:srgbClr val="FF0000"/>
              </a:solidFill>
            </a:endParaRPr>
          </a:p>
        </p:txBody>
      </p:sp>
      <p:sp>
        <p:nvSpPr>
          <p:cNvPr id="74" name="Text Box 119"/>
          <p:cNvSpPr txBox="1">
            <a:spLocks noChangeArrowheads="1"/>
          </p:cNvSpPr>
          <p:nvPr/>
        </p:nvSpPr>
        <p:spPr bwMode="auto">
          <a:xfrm>
            <a:off x="3419699" y="2628695"/>
            <a:ext cx="936625" cy="369332"/>
          </a:xfrm>
          <a:prstGeom prst="rect">
            <a:avLst/>
          </a:prstGeom>
          <a:noFill/>
          <a:ln w="9525">
            <a:noFill/>
            <a:miter lim="800000"/>
            <a:headEnd/>
            <a:tailEnd/>
          </a:ln>
        </p:spPr>
        <p:txBody>
          <a:bodyPr>
            <a:spAutoFit/>
          </a:bodyPr>
          <a:lstStyle/>
          <a:p>
            <a:pPr algn="ctr">
              <a:spcBef>
                <a:spcPct val="50000"/>
              </a:spcBef>
            </a:pPr>
            <a:r>
              <a:rPr lang="ja-JP" altLang="en-US" dirty="0" smtClean="0">
                <a:solidFill>
                  <a:srgbClr val="0000FF"/>
                </a:solidFill>
              </a:rPr>
              <a:t>本陰性</a:t>
            </a:r>
            <a:endParaRPr lang="ja-JP" altLang="en-US" dirty="0">
              <a:solidFill>
                <a:srgbClr val="0000FF"/>
              </a:solidFill>
            </a:endParaRPr>
          </a:p>
        </p:txBody>
      </p:sp>
      <p:grpSp>
        <p:nvGrpSpPr>
          <p:cNvPr id="75" name="Group 114"/>
          <p:cNvGrpSpPr>
            <a:grpSpLocks/>
          </p:cNvGrpSpPr>
          <p:nvPr/>
        </p:nvGrpSpPr>
        <p:grpSpPr bwMode="auto">
          <a:xfrm>
            <a:off x="3132362" y="2412795"/>
            <a:ext cx="358775" cy="431800"/>
            <a:chOff x="2336" y="1570"/>
            <a:chExt cx="226" cy="272"/>
          </a:xfrm>
        </p:grpSpPr>
        <p:sp>
          <p:nvSpPr>
            <p:cNvPr id="76" name="Line 112"/>
            <p:cNvSpPr>
              <a:spLocks noChangeShapeType="1"/>
            </p:cNvSpPr>
            <p:nvPr/>
          </p:nvSpPr>
          <p:spPr bwMode="auto">
            <a:xfrm flipH="1">
              <a:off x="2336" y="1570"/>
              <a:ext cx="226" cy="136"/>
            </a:xfrm>
            <a:prstGeom prst="line">
              <a:avLst/>
            </a:prstGeom>
            <a:noFill/>
            <a:ln w="28575">
              <a:solidFill>
                <a:srgbClr val="FF0000"/>
              </a:solidFill>
              <a:round/>
              <a:headEnd/>
              <a:tailEnd/>
            </a:ln>
          </p:spPr>
          <p:txBody>
            <a:bodyPr/>
            <a:lstStyle/>
            <a:p>
              <a:endParaRPr lang="ja-JP" altLang="en-US"/>
            </a:p>
          </p:txBody>
        </p:sp>
        <p:sp>
          <p:nvSpPr>
            <p:cNvPr id="77" name="Line 113"/>
            <p:cNvSpPr>
              <a:spLocks noChangeShapeType="1"/>
            </p:cNvSpPr>
            <p:nvPr/>
          </p:nvSpPr>
          <p:spPr bwMode="auto">
            <a:xfrm flipH="1" flipV="1">
              <a:off x="2336" y="1706"/>
              <a:ext cx="226" cy="136"/>
            </a:xfrm>
            <a:prstGeom prst="line">
              <a:avLst/>
            </a:prstGeom>
            <a:noFill/>
            <a:ln w="28575">
              <a:solidFill>
                <a:srgbClr val="0066FF"/>
              </a:solidFill>
              <a:round/>
              <a:headEnd/>
              <a:tailEnd/>
            </a:ln>
          </p:spPr>
          <p:txBody>
            <a:bodyPr/>
            <a:lstStyle/>
            <a:p>
              <a:endParaRPr lang="ja-JP" altLang="en-US"/>
            </a:p>
          </p:txBody>
        </p:sp>
      </p:grpSp>
      <p:sp>
        <p:nvSpPr>
          <p:cNvPr id="78" name="타원 77"/>
          <p:cNvSpPr/>
          <p:nvPr/>
        </p:nvSpPr>
        <p:spPr>
          <a:xfrm>
            <a:off x="2242732" y="2134265"/>
            <a:ext cx="1069018" cy="491747"/>
          </a:xfrm>
          <a:prstGeom prst="ellipse">
            <a:avLst/>
          </a:prstGeom>
          <a:solidFill>
            <a:schemeClr val="bg2"/>
          </a:solidFill>
          <a:ln w="9525">
            <a:noFill/>
            <a:miter lim="800000"/>
            <a:headEnd/>
            <a:tailEnd/>
          </a:ln>
        </p:spPr>
        <p:txBody>
          <a:bodyPr wrap="square" lIns="0" tIns="36000" rIns="0" bIns="36000">
            <a:spAutoFit/>
          </a:bodyPr>
          <a:lstStyle/>
          <a:p>
            <a:pPr algn="ctr">
              <a:spcBef>
                <a:spcPct val="50000"/>
              </a:spcBef>
            </a:pPr>
            <a:r>
              <a:rPr lang="ja-JP" altLang="en-US" dirty="0" smtClean="0"/>
              <a:t>本性相</a:t>
            </a:r>
            <a:endParaRPr lang="ja-JP" altLang="en-US" dirty="0">
              <a:solidFill>
                <a:schemeClr val="tx1"/>
              </a:solidFill>
              <a:latin typeface="Arial" charset="0"/>
              <a:ea typeface="ＭＳ Ｐゴシック" charset="-128"/>
            </a:endParaRPr>
          </a:p>
        </p:txBody>
      </p:sp>
      <p:sp>
        <p:nvSpPr>
          <p:cNvPr id="79" name="타원 78"/>
          <p:cNvSpPr/>
          <p:nvPr/>
        </p:nvSpPr>
        <p:spPr>
          <a:xfrm>
            <a:off x="2242732" y="2647196"/>
            <a:ext cx="1069018" cy="491747"/>
          </a:xfrm>
          <a:prstGeom prst="ellipse">
            <a:avLst/>
          </a:prstGeom>
          <a:solidFill>
            <a:schemeClr val="accent1"/>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本形状</a:t>
            </a:r>
            <a:endParaRPr lang="ja-JP" altLang="en-US" dirty="0">
              <a:solidFill>
                <a:schemeClr val="bg1"/>
              </a:solidFill>
            </a:endParaRPr>
          </a:p>
        </p:txBody>
      </p:sp>
      <p:sp>
        <p:nvSpPr>
          <p:cNvPr id="82" name="Text Box 161"/>
          <p:cNvSpPr txBox="1">
            <a:spLocks noChangeArrowheads="1"/>
          </p:cNvSpPr>
          <p:nvPr/>
        </p:nvSpPr>
        <p:spPr bwMode="auto">
          <a:xfrm>
            <a:off x="5783120" y="2428184"/>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原因</a:t>
            </a:r>
            <a:endParaRPr lang="ja-JP" altLang="en-US" dirty="0"/>
          </a:p>
        </p:txBody>
      </p:sp>
      <p:sp>
        <p:nvSpPr>
          <p:cNvPr id="83" name="Text Box 162"/>
          <p:cNvSpPr txBox="1">
            <a:spLocks noChangeArrowheads="1"/>
          </p:cNvSpPr>
          <p:nvPr/>
        </p:nvSpPr>
        <p:spPr bwMode="auto">
          <a:xfrm>
            <a:off x="5783120" y="4668431"/>
            <a:ext cx="647700" cy="369332"/>
          </a:xfrm>
          <a:prstGeom prst="rect">
            <a:avLst/>
          </a:prstGeom>
          <a:noFill/>
          <a:ln w="9525">
            <a:noFill/>
            <a:miter lim="800000"/>
            <a:headEnd/>
            <a:tailEnd/>
          </a:ln>
        </p:spPr>
        <p:txBody>
          <a:bodyPr>
            <a:spAutoFit/>
          </a:bodyPr>
          <a:lstStyle/>
          <a:p>
            <a:pPr algn="ctr">
              <a:spcBef>
                <a:spcPct val="50000"/>
              </a:spcBef>
            </a:pPr>
            <a:r>
              <a:rPr lang="ja-JP" altLang="en-US" dirty="0" smtClean="0"/>
              <a:t>結果</a:t>
            </a:r>
            <a:endParaRPr lang="ja-JP" altLang="en-US" dirty="0"/>
          </a:p>
        </p:txBody>
      </p:sp>
      <p:grpSp>
        <p:nvGrpSpPr>
          <p:cNvPr id="90" name="グループ化 40"/>
          <p:cNvGrpSpPr/>
          <p:nvPr/>
        </p:nvGrpSpPr>
        <p:grpSpPr>
          <a:xfrm>
            <a:off x="1521654" y="4422195"/>
            <a:ext cx="882198" cy="878008"/>
            <a:chOff x="6062888" y="5600754"/>
            <a:chExt cx="882198" cy="878008"/>
          </a:xfrm>
        </p:grpSpPr>
        <p:grpSp>
          <p:nvGrpSpPr>
            <p:cNvPr id="91" name="Group 9"/>
            <p:cNvGrpSpPr>
              <a:grpSpLocks/>
            </p:cNvGrpSpPr>
            <p:nvPr/>
          </p:nvGrpSpPr>
          <p:grpSpPr bwMode="auto">
            <a:xfrm rot="5400000">
              <a:off x="6064983" y="5598659"/>
              <a:ext cx="878008" cy="882198"/>
              <a:chOff x="1383" y="1434"/>
              <a:chExt cx="2017" cy="2022"/>
            </a:xfrm>
          </p:grpSpPr>
          <p:pic>
            <p:nvPicPr>
              <p:cNvPr id="93"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94"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92" name="テキスト ボックス 39"/>
            <p:cNvSpPr txBox="1"/>
            <p:nvPr/>
          </p:nvSpPr>
          <p:spPr>
            <a:xfrm>
              <a:off x="6249067" y="5824692"/>
              <a:ext cx="509840" cy="400110"/>
            </a:xfrm>
            <a:prstGeom prst="rect">
              <a:avLst/>
            </a:prstGeom>
            <a:noFill/>
          </p:spPr>
          <p:txBody>
            <a:bodyPr wrap="square" rtlCol="0">
              <a:spAutoFit/>
            </a:bodyPr>
            <a:lstStyle/>
            <a:p>
              <a:pPr algn="ctr"/>
              <a:r>
                <a:rPr lang="ja-JP" altLang="en-US" sz="2000" b="1" dirty="0">
                  <a:solidFill>
                    <a:schemeClr val="bg1"/>
                  </a:solidFill>
                </a:rPr>
                <a:t>私</a:t>
              </a:r>
              <a:endParaRPr kumimoji="1" lang="ja-JP" altLang="en-US" sz="2000" b="1" dirty="0">
                <a:solidFill>
                  <a:schemeClr val="bg1"/>
                </a:solidFill>
              </a:endParaRPr>
            </a:p>
          </p:txBody>
        </p:sp>
      </p:grpSp>
      <p:sp>
        <p:nvSpPr>
          <p:cNvPr id="80" name="타원 79"/>
          <p:cNvSpPr/>
          <p:nvPr/>
        </p:nvSpPr>
        <p:spPr>
          <a:xfrm>
            <a:off x="2242732" y="4350758"/>
            <a:ext cx="1069018" cy="491747"/>
          </a:xfrm>
          <a:prstGeom prst="ellipse">
            <a:avLst/>
          </a:prstGeom>
          <a:solidFill>
            <a:schemeClr val="bg2"/>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tx1"/>
                </a:solidFill>
                <a:latin typeface="Arial" charset="0"/>
                <a:ea typeface="ＭＳ Ｐゴシック" charset="-128"/>
              </a:rPr>
              <a:t>心</a:t>
            </a:r>
            <a:endParaRPr lang="ja-JP" altLang="en-US" dirty="0">
              <a:solidFill>
                <a:schemeClr val="tx1"/>
              </a:solidFill>
              <a:latin typeface="Arial" charset="0"/>
              <a:ea typeface="ＭＳ Ｐゴシック" charset="-128"/>
            </a:endParaRPr>
          </a:p>
        </p:txBody>
      </p:sp>
      <p:sp>
        <p:nvSpPr>
          <p:cNvPr id="81" name="타원 80"/>
          <p:cNvSpPr/>
          <p:nvPr/>
        </p:nvSpPr>
        <p:spPr>
          <a:xfrm>
            <a:off x="2242732" y="4863689"/>
            <a:ext cx="1069018" cy="491747"/>
          </a:xfrm>
          <a:prstGeom prst="ellipse">
            <a:avLst/>
          </a:prstGeom>
          <a:solidFill>
            <a:schemeClr val="accent1"/>
          </a:solidFill>
          <a:ln w="9525">
            <a:noFill/>
            <a:miter lim="800000"/>
            <a:headEnd/>
            <a:tailEnd/>
          </a:ln>
        </p:spPr>
        <p:txBody>
          <a:bodyPr wrap="square" lIns="0" tIns="36000" rIns="0" bIns="36000">
            <a:spAutoFit/>
          </a:bodyPr>
          <a:lstStyle/>
          <a:p>
            <a:pPr algn="ctr">
              <a:spcBef>
                <a:spcPct val="50000"/>
              </a:spcBef>
            </a:pPr>
            <a:r>
              <a:rPr lang="ja-JP" altLang="en-US" dirty="0" smtClean="0">
                <a:solidFill>
                  <a:schemeClr val="bg1"/>
                </a:solidFill>
              </a:rPr>
              <a:t>体</a:t>
            </a:r>
            <a:endParaRPr lang="ja-JP" altLang="en-US" dirty="0">
              <a:solidFill>
                <a:schemeClr val="bg1"/>
              </a:solidFill>
            </a:endParaRPr>
          </a:p>
        </p:txBody>
      </p:sp>
    </p:spTree>
    <p:extLst>
      <p:ext uri="{BB962C8B-B14F-4D97-AF65-F5344CB8AC3E}">
        <p14:creationId xmlns:p14="http://schemas.microsoft.com/office/powerpoint/2010/main" val="270871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0.28195 -1.85185E-6 L -3.33333E-6 -1.85185E-6 " pathEditMode="relative" rAng="0" ptsTypes="AA">
                                      <p:cBhvr>
                                        <p:cTn id="6" dur="2000" fill="hold"/>
                                        <p:tgtEl>
                                          <p:spTgt spid="36"/>
                                        </p:tgtEl>
                                        <p:attrNameLst>
                                          <p:attrName>ppt_x</p:attrName>
                                          <p:attrName>ppt_y</p:attrName>
                                        </p:attrNameLst>
                                      </p:cBhvr>
                                      <p:rCtr x="-14097" y="0"/>
                                    </p:animMotion>
                                  </p:childTnLst>
                                </p:cTn>
                              </p:par>
                              <p:par>
                                <p:cTn id="7" presetID="49" presetClass="path" presetSubtype="0" accel="50000" decel="50000" fill="hold" grpId="0" nodeType="withEffect">
                                  <p:stCondLst>
                                    <p:cond delay="0"/>
                                  </p:stCondLst>
                                  <p:childTnLst>
                                    <p:animMotion origin="layout" path="M -0.00087 0.00277 L 0.28299 0.16597 " pathEditMode="relative" rAng="0" ptsTypes="AA">
                                      <p:cBhvr>
                                        <p:cTn id="8" dur="2000" spd="-100000" fill="hold"/>
                                        <p:tgtEl>
                                          <p:spTgt spid="60"/>
                                        </p:tgtEl>
                                        <p:attrNameLst>
                                          <p:attrName>ppt_x</p:attrName>
                                          <p:attrName>ppt_y</p:attrName>
                                        </p:attrNameLst>
                                      </p:cBhvr>
                                      <p:rCtr x="14184" y="8148"/>
                                    </p:animMotion>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80"/>
                                        </p:tgtEl>
                                        <p:attrNameLst>
                                          <p:attrName>style.visibility</p:attrName>
                                        </p:attrNameLst>
                                      </p:cBhvr>
                                      <p:to>
                                        <p:strVal val="visible"/>
                                      </p:to>
                                    </p:set>
                                    <p:animEffect transition="in" filter="fade">
                                      <p:cBhvr>
                                        <p:cTn id="13" dur="500"/>
                                        <p:tgtEl>
                                          <p:spTgt spid="8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fade">
                                      <p:cBhvr>
                                        <p:cTn id="16" dur="500"/>
                                        <p:tgtEl>
                                          <p:spTgt spid="8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8"/>
                                        </p:tgtEl>
                                        <p:attrNameLst>
                                          <p:attrName>style.visibility</p:attrName>
                                        </p:attrNameLst>
                                      </p:cBhvr>
                                      <p:to>
                                        <p:strVal val="visible"/>
                                      </p:to>
                                    </p:set>
                                    <p:animEffect transition="in" filter="fade">
                                      <p:cBhvr>
                                        <p:cTn id="21" dur="500"/>
                                        <p:tgtEl>
                                          <p:spTgt spid="7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9"/>
                                        </p:tgtEl>
                                        <p:attrNameLst>
                                          <p:attrName>style.visibility</p:attrName>
                                        </p:attrNameLst>
                                      </p:cBhvr>
                                      <p:to>
                                        <p:strVal val="visible"/>
                                      </p:to>
                                    </p:set>
                                    <p:animEffect transition="in" filter="fade">
                                      <p:cBhvr>
                                        <p:cTn id="24" dur="500"/>
                                        <p:tgtEl>
                                          <p:spTgt spid="7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70"/>
                                        </p:tgtEl>
                                        <p:attrNameLst>
                                          <p:attrName>style.visibility</p:attrName>
                                        </p:attrNameLst>
                                      </p:cBhvr>
                                      <p:to>
                                        <p:strVal val="visible"/>
                                      </p:to>
                                    </p:set>
                                    <p:animEffect transition="in" filter="wipe(left)">
                                      <p:cBhvr>
                                        <p:cTn id="29" dur="500"/>
                                        <p:tgtEl>
                                          <p:spTgt spid="70"/>
                                        </p:tgtEl>
                                      </p:cBhvr>
                                    </p:animEffect>
                                  </p:childTnLst>
                                </p:cTn>
                              </p:par>
                            </p:childTnLst>
                          </p:cTn>
                        </p:par>
                        <p:par>
                          <p:cTn id="30" fill="hold">
                            <p:stCondLst>
                              <p:cond delay="500"/>
                            </p:stCondLst>
                            <p:childTnLst>
                              <p:par>
                                <p:cTn id="31" presetID="18" presetClass="entr" presetSubtype="6" fill="hold" grpId="0" nodeType="afterEffect">
                                  <p:stCondLst>
                                    <p:cond delay="0"/>
                                  </p:stCondLst>
                                  <p:childTnLst>
                                    <p:set>
                                      <p:cBhvr>
                                        <p:cTn id="32" dur="1" fill="hold">
                                          <p:stCondLst>
                                            <p:cond delay="0"/>
                                          </p:stCondLst>
                                        </p:cTn>
                                        <p:tgtEl>
                                          <p:spTgt spid="68"/>
                                        </p:tgtEl>
                                        <p:attrNameLst>
                                          <p:attrName>style.visibility</p:attrName>
                                        </p:attrNameLst>
                                      </p:cBhvr>
                                      <p:to>
                                        <p:strVal val="visible"/>
                                      </p:to>
                                    </p:set>
                                    <p:animEffect transition="in" filter="strips(downRight)">
                                      <p:cBhvr>
                                        <p:cTn id="33" dur="500"/>
                                        <p:tgtEl>
                                          <p:spTgt spid="68"/>
                                        </p:tgtEl>
                                      </p:cBhvr>
                                    </p:animEffect>
                                  </p:childTnLst>
                                </p:cTn>
                              </p:par>
                              <p:par>
                                <p:cTn id="34" presetID="18" presetClass="entr" presetSubtype="6" fill="hold" grpId="0" nodeType="with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strips(downRight)">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75"/>
                                        </p:tgtEl>
                                        <p:attrNameLst>
                                          <p:attrName>style.visibility</p:attrName>
                                        </p:attrNameLst>
                                      </p:cBhvr>
                                      <p:to>
                                        <p:strVal val="visible"/>
                                      </p:to>
                                    </p:set>
                                    <p:animEffect transition="in" filter="wipe(left)">
                                      <p:cBhvr>
                                        <p:cTn id="41" dur="500"/>
                                        <p:tgtEl>
                                          <p:spTgt spid="75"/>
                                        </p:tgtEl>
                                      </p:cBhvr>
                                    </p:animEffect>
                                  </p:childTnLst>
                                </p:cTn>
                              </p:par>
                            </p:childTnLst>
                          </p:cTn>
                        </p:par>
                        <p:par>
                          <p:cTn id="42" fill="hold">
                            <p:stCondLst>
                              <p:cond delay="500"/>
                            </p:stCondLst>
                            <p:childTnLst>
                              <p:par>
                                <p:cTn id="43" presetID="18" presetClass="entr" presetSubtype="6" fill="hold" grpId="0" nodeType="afterEffect">
                                  <p:stCondLst>
                                    <p:cond delay="0"/>
                                  </p:stCondLst>
                                  <p:childTnLst>
                                    <p:set>
                                      <p:cBhvr>
                                        <p:cTn id="44" dur="1" fill="hold">
                                          <p:stCondLst>
                                            <p:cond delay="0"/>
                                          </p:stCondLst>
                                        </p:cTn>
                                        <p:tgtEl>
                                          <p:spTgt spid="73"/>
                                        </p:tgtEl>
                                        <p:attrNameLst>
                                          <p:attrName>style.visibility</p:attrName>
                                        </p:attrNameLst>
                                      </p:cBhvr>
                                      <p:to>
                                        <p:strVal val="visible"/>
                                      </p:to>
                                    </p:set>
                                    <p:animEffect transition="in" filter="strips(downRight)">
                                      <p:cBhvr>
                                        <p:cTn id="45" dur="500"/>
                                        <p:tgtEl>
                                          <p:spTgt spid="73"/>
                                        </p:tgtEl>
                                      </p:cBhvr>
                                    </p:animEffect>
                                  </p:childTnLst>
                                </p:cTn>
                              </p:par>
                              <p:par>
                                <p:cTn id="46" presetID="18" presetClass="entr" presetSubtype="6" fill="hold" grpId="0" nodeType="withEffect">
                                  <p:stCondLst>
                                    <p:cond delay="0"/>
                                  </p:stCondLst>
                                  <p:childTnLst>
                                    <p:set>
                                      <p:cBhvr>
                                        <p:cTn id="47" dur="1" fill="hold">
                                          <p:stCondLst>
                                            <p:cond delay="0"/>
                                          </p:stCondLst>
                                        </p:cTn>
                                        <p:tgtEl>
                                          <p:spTgt spid="74"/>
                                        </p:tgtEl>
                                        <p:attrNameLst>
                                          <p:attrName>style.visibility</p:attrName>
                                        </p:attrNameLst>
                                      </p:cBhvr>
                                      <p:to>
                                        <p:strVal val="visible"/>
                                      </p:to>
                                    </p:set>
                                    <p:animEffect transition="in" filter="strips(downRight)">
                                      <p:cBhvr>
                                        <p:cTn id="48" dur="500"/>
                                        <p:tgtEl>
                                          <p:spTgt spid="74"/>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3" fill="hold" grpId="0" nodeType="click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strips(upRight)">
                                      <p:cBhvr>
                                        <p:cTn id="53" dur="500"/>
                                        <p:tgtEl>
                                          <p:spTgt spid="47"/>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3" fill="hold" grpId="0" nodeType="clickEffect">
                                  <p:stCondLst>
                                    <p:cond delay="0"/>
                                  </p:stCondLst>
                                  <p:childTnLst>
                                    <p:set>
                                      <p:cBhvr>
                                        <p:cTn id="57" dur="1" fill="hold">
                                          <p:stCondLst>
                                            <p:cond delay="0"/>
                                          </p:stCondLst>
                                        </p:cTn>
                                        <p:tgtEl>
                                          <p:spTgt spid="44"/>
                                        </p:tgtEl>
                                        <p:attrNameLst>
                                          <p:attrName>style.visibility</p:attrName>
                                        </p:attrNameLst>
                                      </p:cBhvr>
                                      <p:to>
                                        <p:strVal val="visible"/>
                                      </p:to>
                                    </p:set>
                                    <p:animEffect transition="in" filter="strips(upRight)">
                                      <p:cBhvr>
                                        <p:cTn id="58" dur="500"/>
                                        <p:tgtEl>
                                          <p:spTgt spid="44"/>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1000"/>
                                        <p:tgtEl>
                                          <p:spTgt spid="46"/>
                                        </p:tgtEl>
                                      </p:cBhvr>
                                    </p:animEffect>
                                    <p:anim calcmode="lin" valueType="num">
                                      <p:cBhvr>
                                        <p:cTn id="64" dur="1000" fill="hold"/>
                                        <p:tgtEl>
                                          <p:spTgt spid="46"/>
                                        </p:tgtEl>
                                        <p:attrNameLst>
                                          <p:attrName>ppt_x</p:attrName>
                                        </p:attrNameLst>
                                      </p:cBhvr>
                                      <p:tavLst>
                                        <p:tav tm="0">
                                          <p:val>
                                            <p:strVal val="#ppt_x"/>
                                          </p:val>
                                        </p:tav>
                                        <p:tav tm="100000">
                                          <p:val>
                                            <p:strVal val="#ppt_x"/>
                                          </p:val>
                                        </p:tav>
                                      </p:tavLst>
                                    </p:anim>
                                    <p:anim calcmode="lin" valueType="num">
                                      <p:cBhvr>
                                        <p:cTn id="6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2" presetClass="entr" presetSubtype="8" fill="hold" grpId="0" nodeType="clickEffect">
                                  <p:stCondLst>
                                    <p:cond delay="0"/>
                                  </p:stCondLst>
                                  <p:childTnLst>
                                    <p:set>
                                      <p:cBhvr>
                                        <p:cTn id="69" dur="1" fill="hold">
                                          <p:stCondLst>
                                            <p:cond delay="0"/>
                                          </p:stCondLst>
                                        </p:cTn>
                                        <p:tgtEl>
                                          <p:spTgt spid="82"/>
                                        </p:tgtEl>
                                        <p:attrNameLst>
                                          <p:attrName>style.visibility</p:attrName>
                                        </p:attrNameLst>
                                      </p:cBhvr>
                                      <p:to>
                                        <p:strVal val="visible"/>
                                      </p:to>
                                    </p:set>
                                    <p:anim calcmode="lin" valueType="num">
                                      <p:cBhvr additive="base">
                                        <p:cTn id="70" dur="500"/>
                                        <p:tgtEl>
                                          <p:spTgt spid="82"/>
                                        </p:tgtEl>
                                        <p:attrNameLst>
                                          <p:attrName>ppt_x</p:attrName>
                                        </p:attrNameLst>
                                      </p:cBhvr>
                                      <p:tavLst>
                                        <p:tav tm="0">
                                          <p:val>
                                            <p:strVal val="#ppt_x-#ppt_w*1.125000"/>
                                          </p:val>
                                        </p:tav>
                                        <p:tav tm="100000">
                                          <p:val>
                                            <p:strVal val="#ppt_x"/>
                                          </p:val>
                                        </p:tav>
                                      </p:tavLst>
                                    </p:anim>
                                    <p:animEffect transition="in" filter="wipe(right)">
                                      <p:cBhvr>
                                        <p:cTn id="71" dur="500"/>
                                        <p:tgtEl>
                                          <p:spTgt spid="82"/>
                                        </p:tgtEl>
                                      </p:cBhvr>
                                    </p:animEffect>
                                  </p:childTnLst>
                                </p:cTn>
                              </p:par>
                            </p:childTnLst>
                          </p:cTn>
                        </p:par>
                        <p:par>
                          <p:cTn id="72" fill="hold">
                            <p:stCondLst>
                              <p:cond delay="500"/>
                            </p:stCondLst>
                            <p:childTnLst>
                              <p:par>
                                <p:cTn id="73" presetID="12" presetClass="entr" presetSubtype="8" fill="hold" grpId="0" nodeType="afterEffect">
                                  <p:stCondLst>
                                    <p:cond delay="0"/>
                                  </p:stCondLst>
                                  <p:childTnLst>
                                    <p:set>
                                      <p:cBhvr>
                                        <p:cTn id="74" dur="1" fill="hold">
                                          <p:stCondLst>
                                            <p:cond delay="0"/>
                                          </p:stCondLst>
                                        </p:cTn>
                                        <p:tgtEl>
                                          <p:spTgt spid="83"/>
                                        </p:tgtEl>
                                        <p:attrNameLst>
                                          <p:attrName>style.visibility</p:attrName>
                                        </p:attrNameLst>
                                      </p:cBhvr>
                                      <p:to>
                                        <p:strVal val="visible"/>
                                      </p:to>
                                    </p:set>
                                    <p:anim calcmode="lin" valueType="num">
                                      <p:cBhvr additive="base">
                                        <p:cTn id="75" dur="500"/>
                                        <p:tgtEl>
                                          <p:spTgt spid="83"/>
                                        </p:tgtEl>
                                        <p:attrNameLst>
                                          <p:attrName>ppt_x</p:attrName>
                                        </p:attrNameLst>
                                      </p:cBhvr>
                                      <p:tavLst>
                                        <p:tav tm="0">
                                          <p:val>
                                            <p:strVal val="#ppt_x-#ppt_w*1.125000"/>
                                          </p:val>
                                        </p:tav>
                                        <p:tav tm="100000">
                                          <p:val>
                                            <p:strVal val="#ppt_x"/>
                                          </p:val>
                                        </p:tav>
                                      </p:tavLst>
                                    </p:anim>
                                    <p:animEffect transition="in" filter="wipe(right)">
                                      <p:cBhvr>
                                        <p:cTn id="76" dur="500"/>
                                        <p:tgtEl>
                                          <p:spTgt spid="83"/>
                                        </p:tgtEl>
                                      </p:cBhvr>
                                    </p:animEffect>
                                  </p:childTnLst>
                                </p:cTn>
                              </p:par>
                            </p:childTnLst>
                          </p:cTn>
                        </p:par>
                      </p:childTnLst>
                    </p:cTn>
                  </p:par>
                  <p:par>
                    <p:cTn id="77" fill="hold">
                      <p:stCondLst>
                        <p:cond delay="indefinite"/>
                      </p:stCondLst>
                      <p:childTnLst>
                        <p:par>
                          <p:cTn id="78" fill="hold">
                            <p:stCondLst>
                              <p:cond delay="0"/>
                            </p:stCondLst>
                            <p:childTnLst>
                              <p:par>
                                <p:cTn id="79" presetID="18" presetClass="entr" presetSubtype="6" fill="hold" grpId="0" nodeType="click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strips(downRight)">
                                      <p:cBhvr>
                                        <p:cTn id="81" dur="500"/>
                                        <p:tgtEl>
                                          <p:spTgt spid="45"/>
                                        </p:tgtEl>
                                      </p:cBhvr>
                                    </p:animEffect>
                                  </p:childTnLst>
                                </p:cTn>
                              </p:par>
                            </p:childTnLst>
                          </p:cTn>
                        </p:par>
                      </p:childTnLst>
                    </p:cTn>
                  </p:par>
                  <p:par>
                    <p:cTn id="82" fill="hold">
                      <p:stCondLst>
                        <p:cond delay="indefinite"/>
                      </p:stCondLst>
                      <p:childTnLst>
                        <p:par>
                          <p:cTn id="83" fill="hold">
                            <p:stCondLst>
                              <p:cond delay="0"/>
                            </p:stCondLst>
                            <p:childTnLst>
                              <p:par>
                                <p:cTn id="84" presetID="18" presetClass="entr" presetSubtype="6" fill="hold" grpId="0" nodeType="click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strips(downRight)">
                                      <p:cBhvr>
                                        <p:cTn id="86" dur="500"/>
                                        <p:tgtEl>
                                          <p:spTgt spid="48"/>
                                        </p:tgtEl>
                                      </p:cBhvr>
                                    </p:animEffect>
                                  </p:childTnLst>
                                </p:cTn>
                              </p:par>
                            </p:childTnLst>
                          </p:cTn>
                        </p:par>
                        <p:par>
                          <p:cTn id="87" fill="hold">
                            <p:stCondLst>
                              <p:cond delay="500"/>
                            </p:stCondLst>
                            <p:childTnLst>
                              <p:par>
                                <p:cTn id="88" presetID="53" presetClass="entr" presetSubtype="16" fill="hold" nodeType="afterEffect">
                                  <p:stCondLst>
                                    <p:cond delay="0"/>
                                  </p:stCondLst>
                                  <p:childTnLst>
                                    <p:set>
                                      <p:cBhvr>
                                        <p:cTn id="89" dur="1" fill="hold">
                                          <p:stCondLst>
                                            <p:cond delay="0"/>
                                          </p:stCondLst>
                                        </p:cTn>
                                        <p:tgtEl>
                                          <p:spTgt spid="90"/>
                                        </p:tgtEl>
                                        <p:attrNameLst>
                                          <p:attrName>style.visibility</p:attrName>
                                        </p:attrNameLst>
                                      </p:cBhvr>
                                      <p:to>
                                        <p:strVal val="visible"/>
                                      </p:to>
                                    </p:set>
                                    <p:anim calcmode="lin" valueType="num">
                                      <p:cBhvr>
                                        <p:cTn id="90" dur="500" fill="hold"/>
                                        <p:tgtEl>
                                          <p:spTgt spid="90"/>
                                        </p:tgtEl>
                                        <p:attrNameLst>
                                          <p:attrName>ppt_w</p:attrName>
                                        </p:attrNameLst>
                                      </p:cBhvr>
                                      <p:tavLst>
                                        <p:tav tm="0">
                                          <p:val>
                                            <p:fltVal val="0"/>
                                          </p:val>
                                        </p:tav>
                                        <p:tav tm="100000">
                                          <p:val>
                                            <p:strVal val="#ppt_w"/>
                                          </p:val>
                                        </p:tav>
                                      </p:tavLst>
                                    </p:anim>
                                    <p:anim calcmode="lin" valueType="num">
                                      <p:cBhvr>
                                        <p:cTn id="91" dur="500" fill="hold"/>
                                        <p:tgtEl>
                                          <p:spTgt spid="90"/>
                                        </p:tgtEl>
                                        <p:attrNameLst>
                                          <p:attrName>ppt_h</p:attrName>
                                        </p:attrNameLst>
                                      </p:cBhvr>
                                      <p:tavLst>
                                        <p:tav tm="0">
                                          <p:val>
                                            <p:fltVal val="0"/>
                                          </p:val>
                                        </p:tav>
                                        <p:tav tm="100000">
                                          <p:val>
                                            <p:strVal val="#ppt_h"/>
                                          </p:val>
                                        </p:tav>
                                      </p:tavLst>
                                    </p:anim>
                                    <p:animEffect transition="in" filter="fade">
                                      <p:cBhvr>
                                        <p:cTn id="92"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animBg="1"/>
      <p:bldP spid="46" grpId="0" animBg="1"/>
      <p:bldP spid="47" grpId="0"/>
      <p:bldP spid="48" grpId="0" animBg="1"/>
      <p:bldP spid="60" grpId="0" animBg="1"/>
      <p:bldP spid="68" grpId="0"/>
      <p:bldP spid="69" grpId="0"/>
      <p:bldP spid="73" grpId="0"/>
      <p:bldP spid="74" grpId="0"/>
      <p:bldP spid="78" grpId="0" animBg="1"/>
      <p:bldP spid="79" grpId="0" animBg="1"/>
      <p:bldP spid="82" grpId="0"/>
      <p:bldP spid="83" grpId="0"/>
      <p:bldP spid="80" grpId="0" animBg="1"/>
      <p:bldP spid="8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人間は神の実体</a:t>
            </a:r>
            <a:r>
              <a:rPr lang="ja-JP" altLang="en-US" dirty="0"/>
              <a:t>対</a:t>
            </a:r>
            <a:r>
              <a:rPr lang="ja-JP" altLang="en-US" dirty="0" smtClean="0"/>
              <a:t>象　＝　個性真理体</a:t>
            </a:r>
            <a:endParaRPr lang="ja-JP" altLang="en-US" dirty="0"/>
          </a:p>
        </p:txBody>
      </p:sp>
      <p:sp>
        <p:nvSpPr>
          <p:cNvPr id="3" name="제목 2"/>
          <p:cNvSpPr>
            <a:spLocks noGrp="1"/>
          </p:cNvSpPr>
          <p:nvPr>
            <p:ph type="title"/>
          </p:nvPr>
        </p:nvSpPr>
        <p:spPr/>
        <p:txBody>
          <a:bodyPr/>
          <a:lstStyle/>
          <a:p>
            <a:r>
              <a:rPr lang="ja-JP" altLang="en-US" dirty="0" smtClean="0"/>
              <a:t>神の形象的実体対象</a:t>
            </a:r>
            <a:endParaRPr kumimoji="1" lang="ja-JP" altLang="en-US" dirty="0"/>
          </a:p>
        </p:txBody>
      </p:sp>
      <p:grpSp>
        <p:nvGrpSpPr>
          <p:cNvPr id="36" name="グループ化 40"/>
          <p:cNvGrpSpPr/>
          <p:nvPr/>
        </p:nvGrpSpPr>
        <p:grpSpPr>
          <a:xfrm>
            <a:off x="1521654" y="2188857"/>
            <a:ext cx="882198" cy="878008"/>
            <a:chOff x="6062888" y="5600754"/>
            <a:chExt cx="882198" cy="878008"/>
          </a:xfrm>
        </p:grpSpPr>
        <p:grpSp>
          <p:nvGrpSpPr>
            <p:cNvPr id="37" name="Group 9"/>
            <p:cNvGrpSpPr>
              <a:grpSpLocks/>
            </p:cNvGrpSpPr>
            <p:nvPr/>
          </p:nvGrpSpPr>
          <p:grpSpPr bwMode="auto">
            <a:xfrm rot="5400000">
              <a:off x="6064983" y="5598659"/>
              <a:ext cx="878008" cy="882198"/>
              <a:chOff x="1383" y="1434"/>
              <a:chExt cx="2017" cy="2022"/>
            </a:xfrm>
          </p:grpSpPr>
          <p:pic>
            <p:nvPicPr>
              <p:cNvPr id="39"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40"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38" name="テキスト ボックス 39"/>
            <p:cNvSpPr txBox="1"/>
            <p:nvPr/>
          </p:nvSpPr>
          <p:spPr>
            <a:xfrm>
              <a:off x="6249067" y="5824692"/>
              <a:ext cx="509840" cy="400110"/>
            </a:xfrm>
            <a:prstGeom prst="rect">
              <a:avLst/>
            </a:prstGeom>
            <a:noFill/>
          </p:spPr>
          <p:txBody>
            <a:bodyPr wrap="square" rtlCol="0">
              <a:spAutoFit/>
            </a:bodyPr>
            <a:lstStyle/>
            <a:p>
              <a:pPr algn="ctr"/>
              <a:r>
                <a:rPr kumimoji="1" lang="ja-JP" altLang="en-US" sz="2000" b="1" dirty="0" smtClean="0">
                  <a:solidFill>
                    <a:schemeClr val="bg1"/>
                  </a:solidFill>
                </a:rPr>
                <a:t>神</a:t>
              </a:r>
              <a:endParaRPr kumimoji="1" lang="ja-JP" altLang="en-US" sz="2000" b="1" dirty="0">
                <a:solidFill>
                  <a:schemeClr val="bg1"/>
                </a:solidFill>
              </a:endParaRPr>
            </a:p>
          </p:txBody>
        </p:sp>
      </p:grpSp>
      <p:sp>
        <p:nvSpPr>
          <p:cNvPr id="45" name="テキスト ボックス 85"/>
          <p:cNvSpPr txBox="1"/>
          <p:nvPr/>
        </p:nvSpPr>
        <p:spPr>
          <a:xfrm>
            <a:off x="7068739" y="2427423"/>
            <a:ext cx="1406521" cy="369332"/>
          </a:xfrm>
          <a:prstGeom prst="rect">
            <a:avLst/>
          </a:prstGeom>
          <a:noFill/>
          <a:ln>
            <a:solidFill>
              <a:schemeClr val="tx1"/>
            </a:solidFill>
          </a:ln>
        </p:spPr>
        <p:txBody>
          <a:bodyPr wrap="square" rtlCol="0">
            <a:spAutoFit/>
          </a:bodyPr>
          <a:lstStyle/>
          <a:p>
            <a:pPr algn="ctr"/>
            <a:r>
              <a:rPr kumimoji="1" lang="ja-JP" altLang="en-US" dirty="0" smtClean="0"/>
              <a:t>父母なる神</a:t>
            </a:r>
            <a:endParaRPr kumimoji="1" lang="ja-JP" altLang="en-US" dirty="0"/>
          </a:p>
        </p:txBody>
      </p:sp>
      <p:sp>
        <p:nvSpPr>
          <p:cNvPr id="48" name="テキスト ボックス 88"/>
          <p:cNvSpPr txBox="1"/>
          <p:nvPr/>
        </p:nvSpPr>
        <p:spPr>
          <a:xfrm>
            <a:off x="7068739" y="4668431"/>
            <a:ext cx="1382130" cy="369332"/>
          </a:xfrm>
          <a:prstGeom prst="rect">
            <a:avLst/>
          </a:prstGeom>
          <a:noFill/>
          <a:ln>
            <a:solidFill>
              <a:schemeClr val="tx1"/>
            </a:solidFill>
          </a:ln>
        </p:spPr>
        <p:txBody>
          <a:bodyPr wrap="square" rtlCol="0">
            <a:spAutoFit/>
          </a:bodyPr>
          <a:lstStyle/>
          <a:p>
            <a:pPr algn="ctr"/>
            <a:r>
              <a:rPr kumimoji="1" lang="ja-JP" altLang="en-US" dirty="0" smtClean="0"/>
              <a:t>子女なる人</a:t>
            </a:r>
            <a:endParaRPr kumimoji="1" lang="en-US" altLang="ja-JP" dirty="0" smtClean="0"/>
          </a:p>
        </p:txBody>
      </p:sp>
      <p:grpSp>
        <p:nvGrpSpPr>
          <p:cNvPr id="90" name="グループ化 40"/>
          <p:cNvGrpSpPr/>
          <p:nvPr/>
        </p:nvGrpSpPr>
        <p:grpSpPr>
          <a:xfrm>
            <a:off x="1521654" y="4422195"/>
            <a:ext cx="882198" cy="878008"/>
            <a:chOff x="6062888" y="5600754"/>
            <a:chExt cx="882198" cy="878008"/>
          </a:xfrm>
        </p:grpSpPr>
        <p:grpSp>
          <p:nvGrpSpPr>
            <p:cNvPr id="91" name="Group 9"/>
            <p:cNvGrpSpPr>
              <a:grpSpLocks/>
            </p:cNvGrpSpPr>
            <p:nvPr/>
          </p:nvGrpSpPr>
          <p:grpSpPr bwMode="auto">
            <a:xfrm rot="5400000">
              <a:off x="6064983" y="5598659"/>
              <a:ext cx="878008" cy="882198"/>
              <a:chOff x="1383" y="1434"/>
              <a:chExt cx="2017" cy="2022"/>
            </a:xfrm>
          </p:grpSpPr>
          <p:pic>
            <p:nvPicPr>
              <p:cNvPr id="93" name="Picture 7" descr="主"/>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83" y="1434"/>
                <a:ext cx="1518" cy="2022"/>
              </a:xfrm>
              <a:prstGeom prst="rect">
                <a:avLst/>
              </a:prstGeom>
              <a:noFill/>
              <a:ln w="9525">
                <a:noFill/>
                <a:miter lim="800000"/>
                <a:headEnd/>
                <a:tailEnd/>
              </a:ln>
            </p:spPr>
          </p:pic>
          <p:pic>
            <p:nvPicPr>
              <p:cNvPr id="94" name="Picture 8" descr="対"/>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882" y="1434"/>
                <a:ext cx="1518" cy="2022"/>
              </a:xfrm>
              <a:prstGeom prst="rect">
                <a:avLst/>
              </a:prstGeom>
              <a:noFill/>
              <a:ln w="9525">
                <a:noFill/>
                <a:miter lim="800000"/>
                <a:headEnd/>
                <a:tailEnd/>
              </a:ln>
            </p:spPr>
          </p:pic>
        </p:grpSp>
        <p:sp>
          <p:nvSpPr>
            <p:cNvPr id="92" name="テキスト ボックス 39"/>
            <p:cNvSpPr txBox="1"/>
            <p:nvPr/>
          </p:nvSpPr>
          <p:spPr>
            <a:xfrm>
              <a:off x="6249067" y="5824692"/>
              <a:ext cx="509840" cy="400110"/>
            </a:xfrm>
            <a:prstGeom prst="rect">
              <a:avLst/>
            </a:prstGeom>
            <a:noFill/>
          </p:spPr>
          <p:txBody>
            <a:bodyPr wrap="square" rtlCol="0">
              <a:spAutoFit/>
            </a:bodyPr>
            <a:lstStyle/>
            <a:p>
              <a:pPr algn="ctr"/>
              <a:r>
                <a:rPr lang="ja-JP" altLang="en-US" sz="2000" b="1" dirty="0">
                  <a:solidFill>
                    <a:schemeClr val="bg1"/>
                  </a:solidFill>
                </a:rPr>
                <a:t>私</a:t>
              </a:r>
              <a:endParaRPr kumimoji="1" lang="ja-JP" altLang="en-US" sz="2000" b="1" dirty="0">
                <a:solidFill>
                  <a:schemeClr val="bg1"/>
                </a:solidFill>
              </a:endParaRPr>
            </a:p>
          </p:txBody>
        </p:sp>
      </p:grpSp>
      <p:sp>
        <p:nvSpPr>
          <p:cNvPr id="41" name="下矢印 27"/>
          <p:cNvSpPr/>
          <p:nvPr/>
        </p:nvSpPr>
        <p:spPr>
          <a:xfrm>
            <a:off x="1720436" y="3329860"/>
            <a:ext cx="484632" cy="829340"/>
          </a:xfrm>
          <a:prstGeom prst="downArrow">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2" name="Text Box 75"/>
          <p:cNvSpPr txBox="1">
            <a:spLocks noChangeArrowheads="1"/>
          </p:cNvSpPr>
          <p:nvPr/>
        </p:nvSpPr>
        <p:spPr bwMode="auto">
          <a:xfrm>
            <a:off x="1494753" y="5420699"/>
            <a:ext cx="936000" cy="369332"/>
          </a:xfrm>
          <a:prstGeom prst="rect">
            <a:avLst/>
          </a:prstGeom>
          <a:solidFill>
            <a:srgbClr val="FE6666"/>
          </a:solidFill>
          <a:ln w="9525">
            <a:noFill/>
            <a:miter lim="800000"/>
            <a:headEnd/>
            <a:tailEnd/>
          </a:ln>
        </p:spPr>
        <p:txBody>
          <a:bodyPr wrap="square">
            <a:spAutoFit/>
          </a:bodyPr>
          <a:lstStyle/>
          <a:p>
            <a:pPr algn="ctr">
              <a:spcBef>
                <a:spcPct val="50000"/>
              </a:spcBef>
            </a:pPr>
            <a:r>
              <a:rPr lang="ja-JP" altLang="en-US" dirty="0" smtClean="0"/>
              <a:t>神の子</a:t>
            </a:r>
            <a:endParaRPr lang="ja-JP" altLang="en-US" dirty="0"/>
          </a:p>
        </p:txBody>
      </p:sp>
      <p:grpSp>
        <p:nvGrpSpPr>
          <p:cNvPr id="43" name="グループ化 26"/>
          <p:cNvGrpSpPr/>
          <p:nvPr/>
        </p:nvGrpSpPr>
        <p:grpSpPr>
          <a:xfrm>
            <a:off x="4853305" y="4422195"/>
            <a:ext cx="1971274" cy="878400"/>
            <a:chOff x="6955784" y="3247343"/>
            <a:chExt cx="1018640" cy="1016331"/>
          </a:xfrm>
        </p:grpSpPr>
        <p:grpSp>
          <p:nvGrpSpPr>
            <p:cNvPr id="49" name="Group 109"/>
            <p:cNvGrpSpPr>
              <a:grpSpLocks/>
            </p:cNvGrpSpPr>
            <p:nvPr/>
          </p:nvGrpSpPr>
          <p:grpSpPr bwMode="auto">
            <a:xfrm rot="5400000">
              <a:off x="6956938" y="3246189"/>
              <a:ext cx="1016331" cy="1018640"/>
              <a:chOff x="682" y="1389"/>
              <a:chExt cx="2017" cy="2022"/>
            </a:xfrm>
          </p:grpSpPr>
          <p:pic>
            <p:nvPicPr>
              <p:cNvPr id="51" name="Picture 107" descr="主"/>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2" y="1389"/>
                <a:ext cx="1518" cy="2022"/>
              </a:xfrm>
              <a:prstGeom prst="rect">
                <a:avLst/>
              </a:prstGeom>
              <a:noFill/>
              <a:ln w="9525">
                <a:noFill/>
                <a:miter lim="800000"/>
                <a:headEnd/>
                <a:tailEnd/>
              </a:ln>
            </p:spPr>
          </p:pic>
          <p:pic>
            <p:nvPicPr>
              <p:cNvPr id="52" name="Picture 108" descr="対"/>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a:off x="1181" y="1389"/>
                <a:ext cx="1518" cy="2022"/>
              </a:xfrm>
              <a:prstGeom prst="rect">
                <a:avLst/>
              </a:prstGeom>
              <a:noFill/>
              <a:ln w="9525">
                <a:noFill/>
                <a:miter lim="800000"/>
                <a:headEnd/>
                <a:tailEnd/>
              </a:ln>
            </p:spPr>
          </p:pic>
        </p:grpSp>
        <p:sp>
          <p:nvSpPr>
            <p:cNvPr id="50" name="テキスト ボックス 23"/>
            <p:cNvSpPr txBox="1"/>
            <p:nvPr/>
          </p:nvSpPr>
          <p:spPr>
            <a:xfrm>
              <a:off x="7000780" y="3524678"/>
              <a:ext cx="928640" cy="534158"/>
            </a:xfrm>
            <a:prstGeom prst="rect">
              <a:avLst/>
            </a:prstGeom>
            <a:noFill/>
          </p:spPr>
          <p:txBody>
            <a:bodyPr wrap="square" rtlCol="0">
              <a:spAutoFit/>
            </a:bodyPr>
            <a:lstStyle/>
            <a:p>
              <a:pPr algn="ctr"/>
              <a:r>
                <a:rPr kumimoji="1" lang="ja-JP" altLang="en-US" sz="2400" b="1" dirty="0" smtClean="0">
                  <a:solidFill>
                    <a:schemeClr val="bg1"/>
                  </a:solidFill>
                </a:rPr>
                <a:t>周りの人々</a:t>
              </a:r>
              <a:endParaRPr kumimoji="1" lang="ja-JP" altLang="en-US" sz="2400" b="1" dirty="0">
                <a:solidFill>
                  <a:schemeClr val="bg1"/>
                </a:solidFill>
              </a:endParaRPr>
            </a:p>
          </p:txBody>
        </p:sp>
      </p:grpSp>
      <p:sp>
        <p:nvSpPr>
          <p:cNvPr id="53" name="下矢印 28"/>
          <p:cNvSpPr/>
          <p:nvPr/>
        </p:nvSpPr>
        <p:spPr>
          <a:xfrm rot="17960685">
            <a:off x="3606986" y="2673008"/>
            <a:ext cx="484632" cy="2143044"/>
          </a:xfrm>
          <a:prstGeom prst="downArrow">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左右矢印 29"/>
          <p:cNvSpPr/>
          <p:nvPr/>
        </p:nvSpPr>
        <p:spPr>
          <a:xfrm>
            <a:off x="2581272" y="4468732"/>
            <a:ext cx="2094613" cy="754912"/>
          </a:xfrm>
          <a:prstGeom prst="lef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accent1"/>
                </a:solidFill>
              </a:rPr>
              <a:t>兄弟姉妹</a:t>
            </a:r>
            <a:endParaRPr kumimoji="1" lang="ja-JP" altLang="en-US" b="1" dirty="0">
              <a:solidFill>
                <a:schemeClr val="accent1"/>
              </a:solidFill>
            </a:endParaRPr>
          </a:p>
        </p:txBody>
      </p:sp>
      <p:sp>
        <p:nvSpPr>
          <p:cNvPr id="55" name="テキスト ボックス 31"/>
          <p:cNvSpPr txBox="1"/>
          <p:nvPr/>
        </p:nvSpPr>
        <p:spPr>
          <a:xfrm>
            <a:off x="1919717" y="5969796"/>
            <a:ext cx="4919657" cy="525597"/>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algn="ctr">
              <a:defRPr b="1">
                <a:solidFill>
                  <a:schemeClr val="bg2">
                    <a:lumMod val="50000"/>
                  </a:schemeClr>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en-US" altLang="ja-JP" sz="2400" dirty="0"/>
              <a:t>One</a:t>
            </a:r>
            <a:r>
              <a:rPr lang="ja-JP" altLang="en-US" sz="2400" dirty="0"/>
              <a:t>　</a:t>
            </a:r>
            <a:r>
              <a:rPr lang="en-US" altLang="ja-JP" sz="2400" dirty="0"/>
              <a:t>Family</a:t>
            </a:r>
            <a:r>
              <a:rPr lang="ja-JP" altLang="en-US" sz="2400" dirty="0"/>
              <a:t>　</a:t>
            </a:r>
            <a:r>
              <a:rPr lang="en-US" altLang="ja-JP" sz="2400" dirty="0"/>
              <a:t>Under</a:t>
            </a:r>
            <a:r>
              <a:rPr lang="ja-JP" altLang="en-US" sz="2400" dirty="0"/>
              <a:t>　</a:t>
            </a:r>
            <a:r>
              <a:rPr lang="en-US" altLang="ja-JP" sz="2400" dirty="0"/>
              <a:t>God</a:t>
            </a:r>
            <a:r>
              <a:rPr lang="ja-JP" altLang="en-US" sz="2400" dirty="0"/>
              <a:t> </a:t>
            </a:r>
            <a:r>
              <a:rPr lang="en-US" altLang="ja-JP" sz="2400" dirty="0"/>
              <a:t>!</a:t>
            </a:r>
            <a:endParaRPr lang="ja-JP" altLang="en-US" sz="2400" dirty="0"/>
          </a:p>
        </p:txBody>
      </p:sp>
      <p:sp>
        <p:nvSpPr>
          <p:cNvPr id="56" name="Text Box 75"/>
          <p:cNvSpPr txBox="1">
            <a:spLocks noChangeArrowheads="1"/>
          </p:cNvSpPr>
          <p:nvPr/>
        </p:nvSpPr>
        <p:spPr bwMode="auto">
          <a:xfrm>
            <a:off x="5370941" y="5420699"/>
            <a:ext cx="936000" cy="369332"/>
          </a:xfrm>
          <a:prstGeom prst="rect">
            <a:avLst/>
          </a:prstGeom>
          <a:solidFill>
            <a:srgbClr val="FE6666"/>
          </a:solidFill>
          <a:ln w="9525">
            <a:noFill/>
            <a:miter lim="800000"/>
            <a:headEnd/>
            <a:tailEnd/>
          </a:ln>
        </p:spPr>
        <p:txBody>
          <a:bodyPr wrap="square">
            <a:spAutoFit/>
          </a:bodyPr>
          <a:lstStyle/>
          <a:p>
            <a:pPr algn="ctr">
              <a:spcBef>
                <a:spcPct val="50000"/>
              </a:spcBef>
            </a:pPr>
            <a:r>
              <a:rPr lang="ja-JP" altLang="en-US" dirty="0" smtClean="0"/>
              <a:t>神の子</a:t>
            </a:r>
            <a:endParaRPr lang="ja-JP" altLang="en-US" dirty="0"/>
          </a:p>
        </p:txBody>
      </p:sp>
      <p:sp>
        <p:nvSpPr>
          <p:cNvPr id="57" name="テキスト ボックス 30"/>
          <p:cNvSpPr txBox="1"/>
          <p:nvPr/>
        </p:nvSpPr>
        <p:spPr>
          <a:xfrm>
            <a:off x="2872288" y="2286372"/>
            <a:ext cx="3014514" cy="651433"/>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ja-JP"/>
            </a:defPPr>
            <a:lvl1pPr algn="ctr">
              <a:defRPr b="1">
                <a:solidFill>
                  <a:schemeClr val="bg2">
                    <a:lumMod val="50000"/>
                  </a:schemeClr>
                </a:solidFill>
                <a:latin typeface="+mn-lt"/>
                <a:ea typeface="+mn-ea"/>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a:t>父母の願いは、子女が仲良く幸せに暮らすこと！</a:t>
            </a:r>
          </a:p>
        </p:txBody>
      </p:sp>
    </p:spTree>
    <p:extLst>
      <p:ext uri="{BB962C8B-B14F-4D97-AF65-F5344CB8AC3E}">
        <p14:creationId xmlns:p14="http://schemas.microsoft.com/office/powerpoint/2010/main" val="56994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slide(fromTop)">
                                      <p:cBhvr>
                                        <p:cTn id="7" dur="500"/>
                                        <p:tgtEl>
                                          <p:spTgt spid="41"/>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slide(fromTop)">
                                      <p:cBhvr>
                                        <p:cTn id="11" dur="500"/>
                                        <p:tgtEl>
                                          <p:spTgt spid="42"/>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down)">
                                      <p:cBhvr>
                                        <p:cTn id="16" dur="580">
                                          <p:stCondLst>
                                            <p:cond delay="0"/>
                                          </p:stCondLst>
                                        </p:cTn>
                                        <p:tgtEl>
                                          <p:spTgt spid="43"/>
                                        </p:tgtEl>
                                      </p:cBhvr>
                                    </p:animEffect>
                                    <p:anim calcmode="lin" valueType="num">
                                      <p:cBhvr>
                                        <p:cTn id="17"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22" dur="26">
                                          <p:stCondLst>
                                            <p:cond delay="650"/>
                                          </p:stCondLst>
                                        </p:cTn>
                                        <p:tgtEl>
                                          <p:spTgt spid="43"/>
                                        </p:tgtEl>
                                      </p:cBhvr>
                                      <p:to x="100000" y="60000"/>
                                    </p:animScale>
                                    <p:animScale>
                                      <p:cBhvr>
                                        <p:cTn id="23" dur="166" decel="50000">
                                          <p:stCondLst>
                                            <p:cond delay="676"/>
                                          </p:stCondLst>
                                        </p:cTn>
                                        <p:tgtEl>
                                          <p:spTgt spid="43"/>
                                        </p:tgtEl>
                                      </p:cBhvr>
                                      <p:to x="100000" y="100000"/>
                                    </p:animScale>
                                    <p:animScale>
                                      <p:cBhvr>
                                        <p:cTn id="24" dur="26">
                                          <p:stCondLst>
                                            <p:cond delay="1312"/>
                                          </p:stCondLst>
                                        </p:cTn>
                                        <p:tgtEl>
                                          <p:spTgt spid="43"/>
                                        </p:tgtEl>
                                      </p:cBhvr>
                                      <p:to x="100000" y="80000"/>
                                    </p:animScale>
                                    <p:animScale>
                                      <p:cBhvr>
                                        <p:cTn id="25" dur="166" decel="50000">
                                          <p:stCondLst>
                                            <p:cond delay="1338"/>
                                          </p:stCondLst>
                                        </p:cTn>
                                        <p:tgtEl>
                                          <p:spTgt spid="43"/>
                                        </p:tgtEl>
                                      </p:cBhvr>
                                      <p:to x="100000" y="100000"/>
                                    </p:animScale>
                                    <p:animScale>
                                      <p:cBhvr>
                                        <p:cTn id="26" dur="26">
                                          <p:stCondLst>
                                            <p:cond delay="1642"/>
                                          </p:stCondLst>
                                        </p:cTn>
                                        <p:tgtEl>
                                          <p:spTgt spid="43"/>
                                        </p:tgtEl>
                                      </p:cBhvr>
                                      <p:to x="100000" y="90000"/>
                                    </p:animScale>
                                    <p:animScale>
                                      <p:cBhvr>
                                        <p:cTn id="27" dur="166" decel="50000">
                                          <p:stCondLst>
                                            <p:cond delay="1668"/>
                                          </p:stCondLst>
                                        </p:cTn>
                                        <p:tgtEl>
                                          <p:spTgt spid="43"/>
                                        </p:tgtEl>
                                      </p:cBhvr>
                                      <p:to x="100000" y="100000"/>
                                    </p:animScale>
                                    <p:animScale>
                                      <p:cBhvr>
                                        <p:cTn id="28" dur="26">
                                          <p:stCondLst>
                                            <p:cond delay="1808"/>
                                          </p:stCondLst>
                                        </p:cTn>
                                        <p:tgtEl>
                                          <p:spTgt spid="43"/>
                                        </p:tgtEl>
                                      </p:cBhvr>
                                      <p:to x="100000" y="95000"/>
                                    </p:animScale>
                                    <p:animScale>
                                      <p:cBhvr>
                                        <p:cTn id="29" dur="166" decel="50000">
                                          <p:stCondLst>
                                            <p:cond delay="1834"/>
                                          </p:stCondLst>
                                        </p:cTn>
                                        <p:tgtEl>
                                          <p:spTgt spid="43"/>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strips(downRight)">
                                      <p:cBhvr>
                                        <p:cTn id="34" dur="500"/>
                                        <p:tgtEl>
                                          <p:spTgt spid="53"/>
                                        </p:tgtEl>
                                      </p:cBhvr>
                                    </p:animEffect>
                                  </p:childTnLst>
                                </p:cTn>
                              </p:par>
                            </p:childTnLst>
                          </p:cTn>
                        </p:par>
                        <p:par>
                          <p:cTn id="35" fill="hold">
                            <p:stCondLst>
                              <p:cond delay="500"/>
                            </p:stCondLst>
                            <p:childTnLst>
                              <p:par>
                                <p:cTn id="36" presetID="12" presetClass="entr" presetSubtype="1"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slide(fromTop)">
                                      <p:cBhvr>
                                        <p:cTn id="38" dur="500"/>
                                        <p:tgtEl>
                                          <p:spTgt spid="56"/>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barn(outVertical)">
                                      <p:cBhvr>
                                        <p:cTn id="43" dur="500"/>
                                        <p:tgtEl>
                                          <p:spTgt spid="5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wipe(up)">
                                      <p:cBhvr>
                                        <p:cTn id="48" dur="500"/>
                                        <p:tgtEl>
                                          <p:spTgt spid="57"/>
                                        </p:tgtEl>
                                      </p:cBhvr>
                                    </p:animEffect>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grpId="0" nodeType="click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1000"/>
                                        <p:tgtEl>
                                          <p:spTgt spid="55"/>
                                        </p:tgtEl>
                                      </p:cBhvr>
                                    </p:animEffect>
                                    <p:anim calcmode="lin" valueType="num">
                                      <p:cBhvr>
                                        <p:cTn id="54" dur="1000" fill="hold"/>
                                        <p:tgtEl>
                                          <p:spTgt spid="55"/>
                                        </p:tgtEl>
                                        <p:attrNameLst>
                                          <p:attrName>ppt_x</p:attrName>
                                        </p:attrNameLst>
                                      </p:cBhvr>
                                      <p:tavLst>
                                        <p:tav tm="0">
                                          <p:val>
                                            <p:strVal val="#ppt_x"/>
                                          </p:val>
                                        </p:tav>
                                        <p:tav tm="100000">
                                          <p:val>
                                            <p:strVal val="#ppt_x"/>
                                          </p:val>
                                        </p:tav>
                                      </p:tavLst>
                                    </p:anim>
                                    <p:anim calcmode="lin" valueType="num">
                                      <p:cBhvr>
                                        <p:cTn id="55"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53" grpId="0" animBg="1"/>
      <p:bldP spid="54" grpId="0" animBg="1"/>
      <p:bldP spid="55" grpId="0" animBg="1"/>
      <p:bldP spid="56" grpId="0" animBg="1"/>
      <p:bldP spid="5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p:nvPr>
        </p:nvSpPr>
        <p:spPr/>
        <p:txBody>
          <a:bodyPr/>
          <a:lstStyle/>
          <a:p>
            <a:pPr eaLnBrk="1" hangingPunct="1"/>
            <a:r>
              <a:rPr lang="ja-JP" altLang="en-US" sz="4400" dirty="0" smtClean="0"/>
              <a:t>ありがとうございました</a:t>
            </a:r>
          </a:p>
        </p:txBody>
      </p:sp>
      <p:sp>
        <p:nvSpPr>
          <p:cNvPr id="22531" name="Rectangle 6"/>
          <p:cNvSpPr>
            <a:spLocks noGrp="1" noChangeArrowheads="1"/>
          </p:cNvSpPr>
          <p:nvPr>
            <p:ph type="subTitle" idx="1"/>
          </p:nvPr>
        </p:nvSpPr>
        <p:spPr/>
        <p:txBody>
          <a:bodyPr/>
          <a:lstStyle/>
          <a:p>
            <a:pPr eaLnBrk="1" hangingPunct="1"/>
            <a:r>
              <a:rPr lang="ja-JP" altLang="en-US" dirty="0"/>
              <a:t>創</a:t>
            </a:r>
            <a:r>
              <a:rPr lang="ja-JP" altLang="en-US" dirty="0" smtClean="0"/>
              <a:t>造原理 </a:t>
            </a:r>
            <a:r>
              <a:rPr lang="en-US" altLang="ja-JP" dirty="0" smtClean="0"/>
              <a:t>Ⅱ</a:t>
            </a:r>
            <a:r>
              <a:rPr lang="ja-JP" altLang="en-US" dirty="0" smtClean="0"/>
              <a:t>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kumimoji="1" lang="ja-JP" altLang="en-US" dirty="0" smtClean="0"/>
              <a:t>被造世界に 普遍的 に潜んでいる 共通事実</a:t>
            </a:r>
            <a:endParaRPr kumimoji="1"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26" name="Text Box 4"/>
          <p:cNvSpPr txBox="1">
            <a:spLocks noChangeArrowheads="1"/>
          </p:cNvSpPr>
          <p:nvPr/>
        </p:nvSpPr>
        <p:spPr bwMode="auto">
          <a:xfrm>
            <a:off x="1044575" y="2144931"/>
            <a:ext cx="935038" cy="369332"/>
          </a:xfrm>
          <a:prstGeom prst="rect">
            <a:avLst/>
          </a:prstGeom>
          <a:noFill/>
          <a:ln w="9525">
            <a:noFill/>
            <a:miter lim="800000"/>
            <a:headEnd/>
            <a:tailEnd/>
          </a:ln>
        </p:spPr>
        <p:txBody>
          <a:bodyPr>
            <a:spAutoFit/>
          </a:bodyPr>
          <a:lstStyle/>
          <a:p>
            <a:pPr>
              <a:spcBef>
                <a:spcPct val="50000"/>
              </a:spcBef>
            </a:pPr>
            <a:r>
              <a:rPr lang="ja-JP" altLang="en-US" dirty="0" smtClean="0"/>
              <a:t>普遍的</a:t>
            </a:r>
            <a:endParaRPr lang="ja-JP" altLang="en-US" dirty="0"/>
          </a:p>
        </p:txBody>
      </p:sp>
      <p:sp>
        <p:nvSpPr>
          <p:cNvPr id="27" name="Text Box 5"/>
          <p:cNvSpPr txBox="1">
            <a:spLocks noChangeArrowheads="1"/>
          </p:cNvSpPr>
          <p:nvPr/>
        </p:nvSpPr>
        <p:spPr bwMode="auto">
          <a:xfrm>
            <a:off x="2052638" y="2144931"/>
            <a:ext cx="4248150" cy="369332"/>
          </a:xfrm>
          <a:prstGeom prst="rect">
            <a:avLst/>
          </a:prstGeom>
          <a:noFill/>
          <a:ln w="9525">
            <a:noFill/>
            <a:miter lim="800000"/>
            <a:headEnd/>
            <a:tailEnd/>
          </a:ln>
        </p:spPr>
        <p:txBody>
          <a:bodyPr>
            <a:spAutoFit/>
          </a:bodyPr>
          <a:lstStyle/>
          <a:p>
            <a:pPr>
              <a:spcBef>
                <a:spcPct val="50000"/>
              </a:spcBef>
            </a:pPr>
            <a:r>
              <a:rPr lang="ja-JP" altLang="en-US" dirty="0"/>
              <a:t>すべてのも</a:t>
            </a:r>
            <a:r>
              <a:rPr lang="ja-JP" altLang="en-US" dirty="0" smtClean="0"/>
              <a:t>の　に</a:t>
            </a:r>
            <a:r>
              <a:rPr lang="ja-JP" altLang="en-US" dirty="0"/>
              <a:t>あてはまるさま</a:t>
            </a:r>
          </a:p>
        </p:txBody>
      </p:sp>
      <p:sp>
        <p:nvSpPr>
          <p:cNvPr id="28" name="Rectangle 6"/>
          <p:cNvSpPr>
            <a:spLocks noChangeArrowheads="1"/>
          </p:cNvSpPr>
          <p:nvPr/>
        </p:nvSpPr>
        <p:spPr bwMode="auto">
          <a:xfrm>
            <a:off x="2091993" y="2144931"/>
            <a:ext cx="1415481" cy="362497"/>
          </a:xfrm>
          <a:prstGeom prst="rect">
            <a:avLst/>
          </a:prstGeom>
          <a:noFill/>
          <a:ln w="28575">
            <a:solidFill>
              <a:schemeClr val="tx1"/>
            </a:solidFill>
            <a:miter lim="800000"/>
            <a:headEnd/>
            <a:tailEnd/>
          </a:ln>
        </p:spPr>
        <p:txBody>
          <a:bodyPr wrap="none" anchor="ctr"/>
          <a:lstStyle/>
          <a:p>
            <a:endParaRPr lang="ja-JP" altLang="en-US"/>
          </a:p>
        </p:txBody>
      </p:sp>
      <p:sp>
        <p:nvSpPr>
          <p:cNvPr id="29" name="Freeform 7"/>
          <p:cNvSpPr>
            <a:spLocks/>
          </p:cNvSpPr>
          <p:nvPr/>
        </p:nvSpPr>
        <p:spPr bwMode="auto">
          <a:xfrm>
            <a:off x="1476375" y="2505294"/>
            <a:ext cx="1323358" cy="503237"/>
          </a:xfrm>
          <a:custGeom>
            <a:avLst/>
            <a:gdLst>
              <a:gd name="T0" fmla="*/ 2076608928 w 824"/>
              <a:gd name="T1" fmla="*/ 0 h 393"/>
              <a:gd name="T2" fmla="*/ 2076608928 w 824"/>
              <a:gd name="T3" fmla="*/ 222996746 h 393"/>
              <a:gd name="T4" fmla="*/ 20161250 w 824"/>
              <a:gd name="T5" fmla="*/ 222996746 h 393"/>
              <a:gd name="T6" fmla="*/ 0 w 824"/>
              <a:gd name="T7" fmla="*/ 644395579 h 393"/>
              <a:gd name="T8" fmla="*/ 0 60000 65536"/>
              <a:gd name="T9" fmla="*/ 0 60000 65536"/>
              <a:gd name="T10" fmla="*/ 0 60000 65536"/>
              <a:gd name="T11" fmla="*/ 0 60000 65536"/>
              <a:gd name="T12" fmla="*/ 0 w 824"/>
              <a:gd name="T13" fmla="*/ 0 h 393"/>
              <a:gd name="T14" fmla="*/ 824 w 824"/>
              <a:gd name="T15" fmla="*/ 393 h 393"/>
            </a:gdLst>
            <a:ahLst/>
            <a:cxnLst>
              <a:cxn ang="T8">
                <a:pos x="T0" y="T1"/>
              </a:cxn>
              <a:cxn ang="T9">
                <a:pos x="T2" y="T3"/>
              </a:cxn>
              <a:cxn ang="T10">
                <a:pos x="T4" y="T5"/>
              </a:cxn>
              <a:cxn ang="T11">
                <a:pos x="T6" y="T7"/>
              </a:cxn>
            </a:cxnLst>
            <a:rect l="T12" t="T13" r="T14" b="T15"/>
            <a:pathLst>
              <a:path w="824" h="393">
                <a:moveTo>
                  <a:pt x="824" y="0"/>
                </a:moveTo>
                <a:lnTo>
                  <a:pt x="824" y="136"/>
                </a:lnTo>
                <a:lnTo>
                  <a:pt x="8" y="136"/>
                </a:lnTo>
                <a:lnTo>
                  <a:pt x="0" y="393"/>
                </a:lnTo>
              </a:path>
            </a:pathLst>
          </a:custGeom>
          <a:noFill/>
          <a:ln w="38100">
            <a:solidFill>
              <a:schemeClr val="tx1"/>
            </a:solidFill>
            <a:round/>
            <a:headEnd/>
            <a:tailEnd type="arrow" w="med" len="med"/>
          </a:ln>
        </p:spPr>
        <p:txBody>
          <a:bodyPr/>
          <a:lstStyle/>
          <a:p>
            <a:endParaRPr lang="ja-JP" altLang="en-US"/>
          </a:p>
        </p:txBody>
      </p:sp>
      <p:sp>
        <p:nvSpPr>
          <p:cNvPr id="30" name="Text Box 9"/>
          <p:cNvSpPr txBox="1">
            <a:spLocks noChangeArrowheads="1"/>
          </p:cNvSpPr>
          <p:nvPr/>
        </p:nvSpPr>
        <p:spPr bwMode="auto">
          <a:xfrm>
            <a:off x="1116013" y="3081556"/>
            <a:ext cx="935037" cy="369332"/>
          </a:xfrm>
          <a:prstGeom prst="rect">
            <a:avLst/>
          </a:prstGeom>
          <a:noFill/>
          <a:ln w="9525">
            <a:noFill/>
            <a:miter lim="800000"/>
            <a:headEnd/>
            <a:tailEnd/>
          </a:ln>
        </p:spPr>
        <p:txBody>
          <a:bodyPr>
            <a:spAutoFit/>
          </a:bodyPr>
          <a:lstStyle/>
          <a:p>
            <a:pPr>
              <a:spcBef>
                <a:spcPct val="50000"/>
              </a:spcBef>
            </a:pPr>
            <a:r>
              <a:rPr lang="ja-JP" altLang="en-US" dirty="0" smtClean="0"/>
              <a:t>素粒子</a:t>
            </a:r>
            <a:endParaRPr lang="ja-JP" altLang="en-US" dirty="0"/>
          </a:p>
        </p:txBody>
      </p:sp>
      <p:sp>
        <p:nvSpPr>
          <p:cNvPr id="31" name="Text Box 10"/>
          <p:cNvSpPr txBox="1">
            <a:spLocks noChangeArrowheads="1"/>
          </p:cNvSpPr>
          <p:nvPr/>
        </p:nvSpPr>
        <p:spPr bwMode="auto">
          <a:xfrm>
            <a:off x="1116013" y="3556219"/>
            <a:ext cx="935037" cy="366712"/>
          </a:xfrm>
          <a:prstGeom prst="rect">
            <a:avLst/>
          </a:prstGeom>
          <a:noFill/>
          <a:ln w="9525">
            <a:noFill/>
            <a:miter lim="800000"/>
            <a:headEnd/>
            <a:tailEnd/>
          </a:ln>
        </p:spPr>
        <p:txBody>
          <a:bodyPr>
            <a:spAutoFit/>
          </a:bodyPr>
          <a:lstStyle/>
          <a:p>
            <a:pPr>
              <a:spcBef>
                <a:spcPct val="50000"/>
              </a:spcBef>
            </a:pPr>
            <a:r>
              <a:rPr lang="ja-JP" altLang="en-US" dirty="0" smtClean="0"/>
              <a:t>原子</a:t>
            </a:r>
            <a:endParaRPr lang="ja-JP" altLang="en-US" dirty="0"/>
          </a:p>
        </p:txBody>
      </p:sp>
      <p:sp>
        <p:nvSpPr>
          <p:cNvPr id="32" name="Text Box 11"/>
          <p:cNvSpPr txBox="1">
            <a:spLocks noChangeArrowheads="1"/>
          </p:cNvSpPr>
          <p:nvPr/>
        </p:nvSpPr>
        <p:spPr bwMode="auto">
          <a:xfrm>
            <a:off x="1116013" y="4030881"/>
            <a:ext cx="935037" cy="366713"/>
          </a:xfrm>
          <a:prstGeom prst="rect">
            <a:avLst/>
          </a:prstGeom>
          <a:noFill/>
          <a:ln w="9525">
            <a:noFill/>
            <a:miter lim="800000"/>
            <a:headEnd/>
            <a:tailEnd/>
          </a:ln>
        </p:spPr>
        <p:txBody>
          <a:bodyPr>
            <a:spAutoFit/>
          </a:bodyPr>
          <a:lstStyle/>
          <a:p>
            <a:pPr>
              <a:spcBef>
                <a:spcPct val="50000"/>
              </a:spcBef>
            </a:pPr>
            <a:r>
              <a:rPr lang="ja-JP" altLang="en-US" dirty="0" smtClean="0"/>
              <a:t>分子</a:t>
            </a:r>
            <a:endParaRPr lang="ja-JP" altLang="en-US" dirty="0"/>
          </a:p>
        </p:txBody>
      </p:sp>
      <p:sp>
        <p:nvSpPr>
          <p:cNvPr id="33" name="Text Box 12"/>
          <p:cNvSpPr txBox="1">
            <a:spLocks noChangeArrowheads="1"/>
          </p:cNvSpPr>
          <p:nvPr/>
        </p:nvSpPr>
        <p:spPr bwMode="auto">
          <a:xfrm>
            <a:off x="1116013" y="4507131"/>
            <a:ext cx="935037" cy="369332"/>
          </a:xfrm>
          <a:prstGeom prst="rect">
            <a:avLst/>
          </a:prstGeom>
          <a:noFill/>
          <a:ln w="9525">
            <a:noFill/>
            <a:miter lim="800000"/>
            <a:headEnd/>
            <a:tailEnd/>
          </a:ln>
        </p:spPr>
        <p:txBody>
          <a:bodyPr>
            <a:spAutoFit/>
          </a:bodyPr>
          <a:lstStyle/>
          <a:p>
            <a:pPr>
              <a:spcBef>
                <a:spcPct val="50000"/>
              </a:spcBef>
            </a:pPr>
            <a:r>
              <a:rPr lang="ja-JP" altLang="en-US" dirty="0" smtClean="0"/>
              <a:t>植物</a:t>
            </a:r>
            <a:endParaRPr lang="ja-JP" altLang="en-US" dirty="0"/>
          </a:p>
        </p:txBody>
      </p:sp>
      <p:sp>
        <p:nvSpPr>
          <p:cNvPr id="34" name="Text Box 13"/>
          <p:cNvSpPr txBox="1">
            <a:spLocks noChangeArrowheads="1"/>
          </p:cNvSpPr>
          <p:nvPr/>
        </p:nvSpPr>
        <p:spPr bwMode="auto">
          <a:xfrm>
            <a:off x="1116013" y="4981794"/>
            <a:ext cx="935037" cy="369332"/>
          </a:xfrm>
          <a:prstGeom prst="rect">
            <a:avLst/>
          </a:prstGeom>
          <a:noFill/>
          <a:ln w="9525">
            <a:noFill/>
            <a:miter lim="800000"/>
            <a:headEnd/>
            <a:tailEnd/>
          </a:ln>
        </p:spPr>
        <p:txBody>
          <a:bodyPr>
            <a:spAutoFit/>
          </a:bodyPr>
          <a:lstStyle/>
          <a:p>
            <a:pPr>
              <a:spcBef>
                <a:spcPct val="50000"/>
              </a:spcBef>
            </a:pPr>
            <a:r>
              <a:rPr lang="ja-JP" altLang="en-US" dirty="0" smtClean="0"/>
              <a:t>動物</a:t>
            </a:r>
            <a:endParaRPr lang="ja-JP" altLang="en-US" dirty="0"/>
          </a:p>
        </p:txBody>
      </p:sp>
      <p:sp>
        <p:nvSpPr>
          <p:cNvPr id="35" name="Text Box 14"/>
          <p:cNvSpPr txBox="1">
            <a:spLocks noChangeArrowheads="1"/>
          </p:cNvSpPr>
          <p:nvPr/>
        </p:nvSpPr>
        <p:spPr bwMode="auto">
          <a:xfrm>
            <a:off x="1116013" y="5458044"/>
            <a:ext cx="935037" cy="369332"/>
          </a:xfrm>
          <a:prstGeom prst="rect">
            <a:avLst/>
          </a:prstGeom>
          <a:noFill/>
          <a:ln w="9525">
            <a:noFill/>
            <a:miter lim="800000"/>
            <a:headEnd/>
            <a:tailEnd/>
          </a:ln>
        </p:spPr>
        <p:txBody>
          <a:bodyPr>
            <a:spAutoFit/>
          </a:bodyPr>
          <a:lstStyle/>
          <a:p>
            <a:pPr>
              <a:spcBef>
                <a:spcPct val="50000"/>
              </a:spcBef>
            </a:pPr>
            <a:r>
              <a:rPr lang="ja-JP" altLang="en-US" dirty="0" smtClean="0"/>
              <a:t>人間</a:t>
            </a:r>
            <a:endParaRPr lang="ja-JP" altLang="en-US" dirty="0"/>
          </a:p>
        </p:txBody>
      </p:sp>
      <p:sp>
        <p:nvSpPr>
          <p:cNvPr id="36" name="Text Box 15"/>
          <p:cNvSpPr txBox="1">
            <a:spLocks noChangeArrowheads="1"/>
          </p:cNvSpPr>
          <p:nvPr/>
        </p:nvSpPr>
        <p:spPr bwMode="auto">
          <a:xfrm>
            <a:off x="2392363" y="3081556"/>
            <a:ext cx="1454423" cy="369332"/>
          </a:xfrm>
          <a:prstGeom prst="rect">
            <a:avLst/>
          </a:prstGeom>
          <a:noFill/>
          <a:ln w="9525">
            <a:noFill/>
            <a:miter lim="800000"/>
            <a:headEnd/>
            <a:tailEnd/>
          </a:ln>
        </p:spPr>
        <p:txBody>
          <a:bodyPr wrap="square">
            <a:spAutoFit/>
          </a:bodyPr>
          <a:lstStyle/>
          <a:p>
            <a:pPr>
              <a:spcBef>
                <a:spcPct val="50000"/>
              </a:spcBef>
            </a:pPr>
            <a:r>
              <a:rPr lang="ja-JP" altLang="en-US" dirty="0"/>
              <a:t>陽</a:t>
            </a:r>
            <a:r>
              <a:rPr lang="ja-JP" altLang="en-US" dirty="0" smtClean="0"/>
              <a:t>性と陰性</a:t>
            </a:r>
            <a:endParaRPr lang="ja-JP" altLang="en-US" dirty="0"/>
          </a:p>
        </p:txBody>
      </p:sp>
      <p:sp>
        <p:nvSpPr>
          <p:cNvPr id="37" name="Text Box 16"/>
          <p:cNvSpPr txBox="1">
            <a:spLocks noChangeArrowheads="1"/>
          </p:cNvSpPr>
          <p:nvPr/>
        </p:nvSpPr>
        <p:spPr bwMode="auto">
          <a:xfrm>
            <a:off x="2392363" y="3556219"/>
            <a:ext cx="1454423" cy="369332"/>
          </a:xfrm>
          <a:prstGeom prst="rect">
            <a:avLst/>
          </a:prstGeom>
          <a:noFill/>
          <a:ln w="9525">
            <a:noFill/>
            <a:miter lim="800000"/>
            <a:headEnd/>
            <a:tailEnd/>
          </a:ln>
        </p:spPr>
        <p:txBody>
          <a:bodyPr wrap="square">
            <a:spAutoFit/>
          </a:bodyPr>
          <a:lstStyle/>
          <a:p>
            <a:pPr>
              <a:spcBef>
                <a:spcPct val="50000"/>
              </a:spcBef>
            </a:pPr>
            <a:r>
              <a:rPr lang="ja-JP" altLang="en-US" dirty="0"/>
              <a:t>陽性と陰性</a:t>
            </a:r>
          </a:p>
        </p:txBody>
      </p:sp>
      <p:sp>
        <p:nvSpPr>
          <p:cNvPr id="38" name="Text Box 17"/>
          <p:cNvSpPr txBox="1">
            <a:spLocks noChangeArrowheads="1"/>
          </p:cNvSpPr>
          <p:nvPr/>
        </p:nvSpPr>
        <p:spPr bwMode="auto">
          <a:xfrm>
            <a:off x="2392363" y="4030881"/>
            <a:ext cx="1454423" cy="369332"/>
          </a:xfrm>
          <a:prstGeom prst="rect">
            <a:avLst/>
          </a:prstGeom>
          <a:noFill/>
          <a:ln w="9525">
            <a:noFill/>
            <a:miter lim="800000"/>
            <a:headEnd/>
            <a:tailEnd/>
          </a:ln>
        </p:spPr>
        <p:txBody>
          <a:bodyPr wrap="square">
            <a:spAutoFit/>
          </a:bodyPr>
          <a:lstStyle/>
          <a:p>
            <a:pPr>
              <a:spcBef>
                <a:spcPct val="50000"/>
              </a:spcBef>
            </a:pPr>
            <a:r>
              <a:rPr lang="ja-JP" altLang="en-US" dirty="0"/>
              <a:t>陽性と陰性</a:t>
            </a:r>
          </a:p>
        </p:txBody>
      </p:sp>
      <p:sp>
        <p:nvSpPr>
          <p:cNvPr id="39" name="Text Box 18"/>
          <p:cNvSpPr txBox="1">
            <a:spLocks noChangeArrowheads="1"/>
          </p:cNvSpPr>
          <p:nvPr/>
        </p:nvSpPr>
        <p:spPr bwMode="auto">
          <a:xfrm>
            <a:off x="2392363" y="4507131"/>
            <a:ext cx="1727200" cy="369332"/>
          </a:xfrm>
          <a:prstGeom prst="rect">
            <a:avLst/>
          </a:prstGeom>
          <a:noFill/>
          <a:ln w="9525">
            <a:noFill/>
            <a:miter lim="800000"/>
            <a:headEnd/>
            <a:tailEnd/>
          </a:ln>
        </p:spPr>
        <p:txBody>
          <a:bodyPr>
            <a:spAutoFit/>
          </a:bodyPr>
          <a:lstStyle/>
          <a:p>
            <a:pPr>
              <a:spcBef>
                <a:spcPct val="50000"/>
              </a:spcBef>
            </a:pPr>
            <a:r>
              <a:rPr lang="ja-JP" altLang="en-US" dirty="0" smtClean="0"/>
              <a:t>雄しべと雌しべ</a:t>
            </a:r>
            <a:endParaRPr lang="ja-JP" altLang="en-US" dirty="0"/>
          </a:p>
        </p:txBody>
      </p:sp>
      <p:sp>
        <p:nvSpPr>
          <p:cNvPr id="40" name="Text Box 19"/>
          <p:cNvSpPr txBox="1">
            <a:spLocks noChangeArrowheads="1"/>
          </p:cNvSpPr>
          <p:nvPr/>
        </p:nvSpPr>
        <p:spPr bwMode="auto">
          <a:xfrm>
            <a:off x="2392363" y="4981794"/>
            <a:ext cx="1727200" cy="366712"/>
          </a:xfrm>
          <a:prstGeom prst="rect">
            <a:avLst/>
          </a:prstGeom>
          <a:noFill/>
          <a:ln w="9525">
            <a:noFill/>
            <a:miter lim="800000"/>
            <a:headEnd/>
            <a:tailEnd/>
          </a:ln>
        </p:spPr>
        <p:txBody>
          <a:bodyPr>
            <a:spAutoFit/>
          </a:bodyPr>
          <a:lstStyle/>
          <a:p>
            <a:pPr>
              <a:spcBef>
                <a:spcPct val="50000"/>
              </a:spcBef>
            </a:pPr>
            <a:r>
              <a:rPr lang="ja-JP" altLang="en-US" dirty="0" smtClean="0"/>
              <a:t>オスとメス</a:t>
            </a:r>
            <a:endParaRPr lang="ja-JP" altLang="en-US" dirty="0"/>
          </a:p>
        </p:txBody>
      </p:sp>
      <p:sp>
        <p:nvSpPr>
          <p:cNvPr id="41" name="Text Box 20"/>
          <p:cNvSpPr txBox="1">
            <a:spLocks noChangeArrowheads="1"/>
          </p:cNvSpPr>
          <p:nvPr/>
        </p:nvSpPr>
        <p:spPr bwMode="auto">
          <a:xfrm>
            <a:off x="2392363" y="5458044"/>
            <a:ext cx="1727200" cy="369332"/>
          </a:xfrm>
          <a:prstGeom prst="rect">
            <a:avLst/>
          </a:prstGeom>
          <a:noFill/>
          <a:ln w="9525">
            <a:noFill/>
            <a:miter lim="800000"/>
            <a:headEnd/>
            <a:tailEnd/>
          </a:ln>
        </p:spPr>
        <p:txBody>
          <a:bodyPr>
            <a:spAutoFit/>
          </a:bodyPr>
          <a:lstStyle/>
          <a:p>
            <a:pPr>
              <a:spcBef>
                <a:spcPct val="50000"/>
              </a:spcBef>
            </a:pPr>
            <a:r>
              <a:rPr lang="ja-JP" altLang="en-US" dirty="0" smtClean="0"/>
              <a:t>男と女</a:t>
            </a:r>
            <a:endParaRPr lang="ja-JP" altLang="en-US" dirty="0"/>
          </a:p>
        </p:txBody>
      </p:sp>
      <p:sp>
        <p:nvSpPr>
          <p:cNvPr id="42" name="Rectangle 26"/>
          <p:cNvSpPr>
            <a:spLocks noChangeArrowheads="1"/>
          </p:cNvSpPr>
          <p:nvPr/>
        </p:nvSpPr>
        <p:spPr bwMode="auto">
          <a:xfrm>
            <a:off x="5834911" y="1497920"/>
            <a:ext cx="1457459" cy="431800"/>
          </a:xfrm>
          <a:prstGeom prst="rect">
            <a:avLst/>
          </a:prstGeom>
          <a:noFill/>
          <a:ln w="38100">
            <a:solidFill>
              <a:srgbClr val="FE6666"/>
            </a:solidFill>
            <a:miter lim="800000"/>
            <a:headEnd/>
            <a:tailEnd/>
          </a:ln>
        </p:spPr>
        <p:txBody>
          <a:bodyPr wrap="none" anchor="ctr"/>
          <a:lstStyle/>
          <a:p>
            <a:endParaRPr lang="ja-JP" altLang="en-US"/>
          </a:p>
        </p:txBody>
      </p:sp>
      <p:sp>
        <p:nvSpPr>
          <p:cNvPr id="43" name="Freeform 27"/>
          <p:cNvSpPr>
            <a:spLocks/>
          </p:cNvSpPr>
          <p:nvPr/>
        </p:nvSpPr>
        <p:spPr bwMode="auto">
          <a:xfrm>
            <a:off x="2987675" y="1929721"/>
            <a:ext cx="3575965" cy="1078810"/>
          </a:xfrm>
          <a:custGeom>
            <a:avLst/>
            <a:gdLst>
              <a:gd name="T0" fmla="*/ 2147483647 w 1905"/>
              <a:gd name="T1" fmla="*/ 0 h 565"/>
              <a:gd name="T2" fmla="*/ 2147483647 w 1905"/>
              <a:gd name="T3" fmla="*/ 994185935 h 565"/>
              <a:gd name="T4" fmla="*/ 0 w 1905"/>
              <a:gd name="T5" fmla="*/ 994185935 h 565"/>
              <a:gd name="T6" fmla="*/ 10080627 w 1905"/>
              <a:gd name="T7" fmla="*/ 1547423093 h 565"/>
              <a:gd name="T8" fmla="*/ 0 60000 65536"/>
              <a:gd name="T9" fmla="*/ 0 60000 65536"/>
              <a:gd name="T10" fmla="*/ 0 60000 65536"/>
              <a:gd name="T11" fmla="*/ 0 60000 65536"/>
              <a:gd name="T12" fmla="*/ 0 w 1905"/>
              <a:gd name="T13" fmla="*/ 0 h 565"/>
              <a:gd name="T14" fmla="*/ 1905 w 1905"/>
              <a:gd name="T15" fmla="*/ 565 h 565"/>
            </a:gdLst>
            <a:ahLst/>
            <a:cxnLst>
              <a:cxn ang="T8">
                <a:pos x="T0" y="T1"/>
              </a:cxn>
              <a:cxn ang="T9">
                <a:pos x="T2" y="T3"/>
              </a:cxn>
              <a:cxn ang="T10">
                <a:pos x="T4" y="T5"/>
              </a:cxn>
              <a:cxn ang="T11">
                <a:pos x="T6" y="T7"/>
              </a:cxn>
            </a:cxnLst>
            <a:rect l="T12" t="T13" r="T14" b="T15"/>
            <a:pathLst>
              <a:path w="1905" h="565">
                <a:moveTo>
                  <a:pt x="1905" y="0"/>
                </a:moveTo>
                <a:lnTo>
                  <a:pt x="1905" y="363"/>
                </a:lnTo>
                <a:lnTo>
                  <a:pt x="0" y="363"/>
                </a:lnTo>
                <a:lnTo>
                  <a:pt x="4" y="565"/>
                </a:lnTo>
              </a:path>
            </a:pathLst>
          </a:custGeom>
          <a:noFill/>
          <a:ln w="38100">
            <a:solidFill>
              <a:srgbClr val="FE6666"/>
            </a:solidFill>
            <a:round/>
            <a:headEnd/>
            <a:tailEnd type="arrow" w="med" len="med"/>
          </a:ln>
        </p:spPr>
        <p:txBody>
          <a:bodyPr/>
          <a:lstStyle/>
          <a:p>
            <a:endParaRPr lang="ja-JP" altLang="en-US"/>
          </a:p>
        </p:txBody>
      </p:sp>
      <p:sp>
        <p:nvSpPr>
          <p:cNvPr id="80" name="Text Box 21"/>
          <p:cNvSpPr txBox="1">
            <a:spLocks noChangeArrowheads="1"/>
          </p:cNvSpPr>
          <p:nvPr/>
        </p:nvSpPr>
        <p:spPr bwMode="auto">
          <a:xfrm>
            <a:off x="4670893" y="3081556"/>
            <a:ext cx="2928828" cy="369332"/>
          </a:xfrm>
          <a:prstGeom prst="rect">
            <a:avLst/>
          </a:prstGeom>
          <a:solidFill>
            <a:schemeClr val="hlink"/>
          </a:solidFill>
          <a:ln w="9525">
            <a:noFill/>
            <a:miter lim="800000"/>
            <a:headEnd/>
            <a:tailEnd/>
          </a:ln>
        </p:spPr>
        <p:txBody>
          <a:bodyPr wrap="square">
            <a:spAutoFit/>
          </a:bodyPr>
          <a:lstStyle/>
          <a:p>
            <a:pPr algn="ctr">
              <a:spcBef>
                <a:spcPct val="50000"/>
              </a:spcBef>
            </a:pPr>
            <a:r>
              <a:rPr lang="ja-JP" altLang="en-US" dirty="0"/>
              <a:t>存</a:t>
            </a:r>
            <a:r>
              <a:rPr lang="ja-JP" altLang="en-US" dirty="0" smtClean="0"/>
              <a:t>在するものは全て</a:t>
            </a:r>
            <a:endParaRPr lang="ja-JP" altLang="en-US" dirty="0"/>
          </a:p>
        </p:txBody>
      </p:sp>
      <p:sp>
        <p:nvSpPr>
          <p:cNvPr id="81" name="Text Box 22"/>
          <p:cNvSpPr txBox="1">
            <a:spLocks noChangeArrowheads="1"/>
          </p:cNvSpPr>
          <p:nvPr/>
        </p:nvSpPr>
        <p:spPr bwMode="auto">
          <a:xfrm>
            <a:off x="5710487" y="3661016"/>
            <a:ext cx="1819940" cy="369332"/>
          </a:xfrm>
          <a:prstGeom prst="rect">
            <a:avLst/>
          </a:prstGeom>
          <a:noFill/>
          <a:ln w="9525">
            <a:noFill/>
            <a:miter lim="800000"/>
            <a:headEnd/>
            <a:tailEnd/>
          </a:ln>
        </p:spPr>
        <p:txBody>
          <a:bodyPr wrap="square">
            <a:spAutoFit/>
          </a:bodyPr>
          <a:lstStyle/>
          <a:p>
            <a:pPr>
              <a:spcBef>
                <a:spcPct val="50000"/>
              </a:spcBef>
            </a:pPr>
            <a:r>
              <a:rPr lang="ja-JP" altLang="en-US" dirty="0" smtClean="0"/>
              <a:t>・</a:t>
            </a:r>
            <a:r>
              <a:rPr lang="ja-JP" altLang="en-US" dirty="0"/>
              <a:t>そ</a:t>
            </a:r>
            <a:r>
              <a:rPr lang="ja-JP" altLang="en-US" dirty="0" smtClean="0"/>
              <a:t>れ自体の内</a:t>
            </a:r>
            <a:endParaRPr lang="ja-JP" altLang="en-US" dirty="0"/>
          </a:p>
        </p:txBody>
      </p:sp>
      <p:sp>
        <p:nvSpPr>
          <p:cNvPr id="82" name="Text Box 23"/>
          <p:cNvSpPr txBox="1">
            <a:spLocks noChangeArrowheads="1"/>
          </p:cNvSpPr>
          <p:nvPr/>
        </p:nvSpPr>
        <p:spPr bwMode="auto">
          <a:xfrm>
            <a:off x="5710487" y="4086421"/>
            <a:ext cx="2598683" cy="369332"/>
          </a:xfrm>
          <a:prstGeom prst="rect">
            <a:avLst/>
          </a:prstGeom>
          <a:noFill/>
          <a:ln w="9525">
            <a:noFill/>
            <a:miter lim="800000"/>
            <a:headEnd/>
            <a:tailEnd/>
          </a:ln>
        </p:spPr>
        <p:txBody>
          <a:bodyPr wrap="square">
            <a:spAutoFit/>
          </a:bodyPr>
          <a:lstStyle/>
          <a:p>
            <a:pPr>
              <a:spcBef>
                <a:spcPct val="50000"/>
              </a:spcBef>
            </a:pPr>
            <a:r>
              <a:rPr lang="ja-JP" altLang="en-US" dirty="0" smtClean="0"/>
              <a:t>・他の存在との間</a:t>
            </a:r>
            <a:endParaRPr lang="ja-JP" altLang="en-US" dirty="0"/>
          </a:p>
        </p:txBody>
      </p:sp>
      <p:sp>
        <p:nvSpPr>
          <p:cNvPr id="83" name="Text Box 24"/>
          <p:cNvSpPr txBox="1">
            <a:spLocks noChangeArrowheads="1"/>
          </p:cNvSpPr>
          <p:nvPr/>
        </p:nvSpPr>
        <p:spPr bwMode="auto">
          <a:xfrm>
            <a:off x="4670892" y="4702237"/>
            <a:ext cx="3525805" cy="830997"/>
          </a:xfrm>
          <a:prstGeom prst="rect">
            <a:avLst/>
          </a:prstGeom>
          <a:solidFill>
            <a:schemeClr val="folHlink"/>
          </a:solidFill>
          <a:ln w="9525">
            <a:noFill/>
            <a:miter lim="800000"/>
            <a:headEnd/>
            <a:tailEnd/>
          </a:ln>
        </p:spPr>
        <p:txBody>
          <a:bodyPr wrap="square">
            <a:spAutoFit/>
          </a:bodyPr>
          <a:lstStyle/>
          <a:p>
            <a:pPr>
              <a:spcBef>
                <a:spcPct val="50000"/>
              </a:spcBef>
            </a:pPr>
            <a:r>
              <a:rPr lang="ja-JP" altLang="en-US" sz="2400" b="1" dirty="0"/>
              <a:t>陽</a:t>
            </a:r>
            <a:r>
              <a:rPr lang="ja-JP" altLang="en-US" sz="2400" b="1" dirty="0" smtClean="0"/>
              <a:t>性と陰性の二性性相の</a:t>
            </a:r>
            <a:r>
              <a:rPr lang="ja-JP" altLang="en-US" sz="2400" b="1" dirty="0" smtClean="0">
                <a:solidFill>
                  <a:srgbClr val="0000FF"/>
                </a:solidFill>
              </a:rPr>
              <a:t>相対的関係</a:t>
            </a:r>
            <a:endParaRPr lang="ja-JP" altLang="en-US" sz="2400" b="1" dirty="0">
              <a:solidFill>
                <a:srgbClr val="0000FF"/>
              </a:solidFill>
            </a:endParaRPr>
          </a:p>
        </p:txBody>
      </p:sp>
      <p:sp>
        <p:nvSpPr>
          <p:cNvPr id="84" name="AutoShape 25"/>
          <p:cNvSpPr>
            <a:spLocks noChangeArrowheads="1"/>
          </p:cNvSpPr>
          <p:nvPr/>
        </p:nvSpPr>
        <p:spPr bwMode="auto">
          <a:xfrm>
            <a:off x="5071876" y="3613587"/>
            <a:ext cx="485775" cy="930996"/>
          </a:xfrm>
          <a:prstGeom prst="downArrow">
            <a:avLst>
              <a:gd name="adj1" fmla="val 43139"/>
              <a:gd name="adj2" fmla="val 33996"/>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85" name="Text Box 28"/>
          <p:cNvSpPr txBox="1">
            <a:spLocks noChangeArrowheads="1"/>
          </p:cNvSpPr>
          <p:nvPr/>
        </p:nvSpPr>
        <p:spPr bwMode="auto">
          <a:xfrm>
            <a:off x="4686659" y="5666304"/>
            <a:ext cx="3313112" cy="369332"/>
          </a:xfrm>
          <a:prstGeom prst="rect">
            <a:avLst/>
          </a:prstGeom>
          <a:noFill/>
          <a:ln w="9525">
            <a:noFill/>
            <a:miter lim="800000"/>
            <a:headEnd/>
            <a:tailEnd/>
          </a:ln>
        </p:spPr>
        <p:txBody>
          <a:bodyPr>
            <a:spAutoFit/>
          </a:bodyPr>
          <a:lstStyle/>
          <a:p>
            <a:pPr>
              <a:spcBef>
                <a:spcPct val="50000"/>
              </a:spcBef>
            </a:pPr>
            <a:r>
              <a:rPr lang="ja-JP" altLang="en-US" dirty="0" smtClean="0"/>
              <a:t>を結ぶことによって初めて存在</a:t>
            </a:r>
            <a:endParaRPr lang="ja-JP" altLang="en-US" dirty="0"/>
          </a:p>
        </p:txBody>
      </p:sp>
    </p:spTree>
    <p:extLst>
      <p:ext uri="{BB962C8B-B14F-4D97-AF65-F5344CB8AC3E}">
        <p14:creationId xmlns:p14="http://schemas.microsoft.com/office/powerpoint/2010/main" val="344139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trips(downRight)">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arn(inVertical)">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strips(downLeft)">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slide(fromTop)">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slide(fromTop)">
                                      <p:cBhvr>
                                        <p:cTn id="31" dur="500"/>
                                        <p:tgtEl>
                                          <p:spTgt spid="31"/>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grpId="0"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slide(fromTop)">
                                      <p:cBhvr>
                                        <p:cTn id="36" dur="500"/>
                                        <p:tgtEl>
                                          <p:spTgt spid="32"/>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1" fill="hold" grpId="0"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slide(fromTop)">
                                      <p:cBhvr>
                                        <p:cTn id="41" dur="500"/>
                                        <p:tgtEl>
                                          <p:spTgt spid="33"/>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1" fill="hold" grpId="0" nodeType="click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slide(fromTop)">
                                      <p:cBhvr>
                                        <p:cTn id="46" dur="500"/>
                                        <p:tgtEl>
                                          <p:spTgt spid="34"/>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1"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slide(fromTop)">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barn(inVertical)">
                                      <p:cBhvr>
                                        <p:cTn id="56" dur="500"/>
                                        <p:tgtEl>
                                          <p:spTgt spid="42"/>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strips(downLeft)">
                                      <p:cBhvr>
                                        <p:cTn id="61" dur="500"/>
                                        <p:tgtEl>
                                          <p:spTgt spid="43"/>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6" fill="hold" grpId="0" nodeType="click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strips(downRight)">
                                      <p:cBhvr>
                                        <p:cTn id="66" dur="500"/>
                                        <p:tgtEl>
                                          <p:spTgt spid="36"/>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6"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strips(downRight)">
                                      <p:cBhvr>
                                        <p:cTn id="71" dur="500"/>
                                        <p:tgtEl>
                                          <p:spTgt spid="37"/>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6" fill="hold" grpId="0"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strips(downRight)">
                                      <p:cBhvr>
                                        <p:cTn id="76" dur="500"/>
                                        <p:tgtEl>
                                          <p:spTgt spid="38"/>
                                        </p:tgtEl>
                                      </p:cBhvr>
                                    </p:animEffect>
                                  </p:childTnLst>
                                </p:cTn>
                              </p:par>
                            </p:childTnLst>
                          </p:cTn>
                        </p:par>
                      </p:childTnLst>
                    </p:cTn>
                  </p:par>
                  <p:par>
                    <p:cTn id="77" fill="hold">
                      <p:stCondLst>
                        <p:cond delay="indefinite"/>
                      </p:stCondLst>
                      <p:childTnLst>
                        <p:par>
                          <p:cTn id="78" fill="hold">
                            <p:stCondLst>
                              <p:cond delay="0"/>
                            </p:stCondLst>
                            <p:childTnLst>
                              <p:par>
                                <p:cTn id="79" presetID="18" presetClass="entr" presetSubtype="6" fill="hold" grpId="0" nodeType="click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strips(downRight)">
                                      <p:cBhvr>
                                        <p:cTn id="81" dur="500"/>
                                        <p:tgtEl>
                                          <p:spTgt spid="39"/>
                                        </p:tgtEl>
                                      </p:cBhvr>
                                    </p:animEffect>
                                  </p:childTnLst>
                                </p:cTn>
                              </p:par>
                            </p:childTnLst>
                          </p:cTn>
                        </p:par>
                      </p:childTnLst>
                    </p:cTn>
                  </p:par>
                  <p:par>
                    <p:cTn id="82" fill="hold">
                      <p:stCondLst>
                        <p:cond delay="indefinite"/>
                      </p:stCondLst>
                      <p:childTnLst>
                        <p:par>
                          <p:cTn id="83" fill="hold">
                            <p:stCondLst>
                              <p:cond delay="0"/>
                            </p:stCondLst>
                            <p:childTnLst>
                              <p:par>
                                <p:cTn id="84" presetID="18" presetClass="entr" presetSubtype="6" fill="hold" grpId="0" nodeType="click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strips(downRight)">
                                      <p:cBhvr>
                                        <p:cTn id="86" dur="500"/>
                                        <p:tgtEl>
                                          <p:spTgt spid="40"/>
                                        </p:tgtEl>
                                      </p:cBhvr>
                                    </p:animEffect>
                                  </p:childTnLst>
                                </p:cTn>
                              </p:par>
                            </p:childTnLst>
                          </p:cTn>
                        </p:par>
                      </p:childTnLst>
                    </p:cTn>
                  </p:par>
                  <p:par>
                    <p:cTn id="87" fill="hold">
                      <p:stCondLst>
                        <p:cond delay="indefinite"/>
                      </p:stCondLst>
                      <p:childTnLst>
                        <p:par>
                          <p:cTn id="88" fill="hold">
                            <p:stCondLst>
                              <p:cond delay="0"/>
                            </p:stCondLst>
                            <p:childTnLst>
                              <p:par>
                                <p:cTn id="89" presetID="18" presetClass="entr" presetSubtype="6" fill="hold" grpId="0" nodeType="click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strips(downRight)">
                                      <p:cBhvr>
                                        <p:cTn id="91" dur="500"/>
                                        <p:tgtEl>
                                          <p:spTgt spid="41"/>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80"/>
                                        </p:tgtEl>
                                        <p:attrNameLst>
                                          <p:attrName>style.visibility</p:attrName>
                                        </p:attrNameLst>
                                      </p:cBhvr>
                                      <p:to>
                                        <p:strVal val="visible"/>
                                      </p:to>
                                    </p:set>
                                    <p:animEffect transition="in" filter="blinds(horizontal)">
                                      <p:cBhvr>
                                        <p:cTn id="96" dur="500"/>
                                        <p:tgtEl>
                                          <p:spTgt spid="80"/>
                                        </p:tgtEl>
                                      </p:cBhvr>
                                    </p:animEffect>
                                  </p:childTnLst>
                                </p:cTn>
                              </p:par>
                            </p:childTnLst>
                          </p:cTn>
                        </p:par>
                      </p:childTnLst>
                    </p:cTn>
                  </p:par>
                  <p:par>
                    <p:cTn id="97" fill="hold">
                      <p:stCondLst>
                        <p:cond delay="indefinite"/>
                      </p:stCondLst>
                      <p:childTnLst>
                        <p:par>
                          <p:cTn id="98" fill="hold">
                            <p:stCondLst>
                              <p:cond delay="0"/>
                            </p:stCondLst>
                            <p:childTnLst>
                              <p:par>
                                <p:cTn id="99" presetID="18" presetClass="entr" presetSubtype="6" fill="hold" grpId="0" nodeType="clickEffect">
                                  <p:stCondLst>
                                    <p:cond delay="0"/>
                                  </p:stCondLst>
                                  <p:childTnLst>
                                    <p:set>
                                      <p:cBhvr>
                                        <p:cTn id="100" dur="1" fill="hold">
                                          <p:stCondLst>
                                            <p:cond delay="0"/>
                                          </p:stCondLst>
                                        </p:cTn>
                                        <p:tgtEl>
                                          <p:spTgt spid="81"/>
                                        </p:tgtEl>
                                        <p:attrNameLst>
                                          <p:attrName>style.visibility</p:attrName>
                                        </p:attrNameLst>
                                      </p:cBhvr>
                                      <p:to>
                                        <p:strVal val="visible"/>
                                      </p:to>
                                    </p:set>
                                    <p:animEffect transition="in" filter="strips(downRight)">
                                      <p:cBhvr>
                                        <p:cTn id="101" dur="500"/>
                                        <p:tgtEl>
                                          <p:spTgt spid="81"/>
                                        </p:tgtEl>
                                      </p:cBhvr>
                                    </p:animEffect>
                                  </p:childTnLst>
                                </p:cTn>
                              </p:par>
                            </p:childTnLst>
                          </p:cTn>
                        </p:par>
                        <p:par>
                          <p:cTn id="102" fill="hold">
                            <p:stCondLst>
                              <p:cond delay="500"/>
                            </p:stCondLst>
                            <p:childTnLst>
                              <p:par>
                                <p:cTn id="103" presetID="18" presetClass="entr" presetSubtype="6" fill="hold" grpId="0" nodeType="afterEffect">
                                  <p:stCondLst>
                                    <p:cond delay="0"/>
                                  </p:stCondLst>
                                  <p:childTnLst>
                                    <p:set>
                                      <p:cBhvr>
                                        <p:cTn id="104" dur="1" fill="hold">
                                          <p:stCondLst>
                                            <p:cond delay="0"/>
                                          </p:stCondLst>
                                        </p:cTn>
                                        <p:tgtEl>
                                          <p:spTgt spid="82"/>
                                        </p:tgtEl>
                                        <p:attrNameLst>
                                          <p:attrName>style.visibility</p:attrName>
                                        </p:attrNameLst>
                                      </p:cBhvr>
                                      <p:to>
                                        <p:strVal val="visible"/>
                                      </p:to>
                                    </p:set>
                                    <p:animEffect transition="in" filter="strips(downRight)">
                                      <p:cBhvr>
                                        <p:cTn id="105" dur="500"/>
                                        <p:tgtEl>
                                          <p:spTgt spid="82"/>
                                        </p:tgtEl>
                                      </p:cBhvr>
                                    </p:animEffect>
                                  </p:childTnLst>
                                </p:cTn>
                              </p:par>
                            </p:childTnLst>
                          </p:cTn>
                        </p:par>
                        <p:par>
                          <p:cTn id="106" fill="hold">
                            <p:stCondLst>
                              <p:cond delay="1000"/>
                            </p:stCondLst>
                            <p:childTnLst>
                              <p:par>
                                <p:cTn id="107" presetID="12" presetClass="entr" presetSubtype="1" fill="hold" grpId="0" nodeType="afterEffect">
                                  <p:stCondLst>
                                    <p:cond delay="0"/>
                                  </p:stCondLst>
                                  <p:childTnLst>
                                    <p:set>
                                      <p:cBhvr>
                                        <p:cTn id="108" dur="1" fill="hold">
                                          <p:stCondLst>
                                            <p:cond delay="0"/>
                                          </p:stCondLst>
                                        </p:cTn>
                                        <p:tgtEl>
                                          <p:spTgt spid="84"/>
                                        </p:tgtEl>
                                        <p:attrNameLst>
                                          <p:attrName>style.visibility</p:attrName>
                                        </p:attrNameLst>
                                      </p:cBhvr>
                                      <p:to>
                                        <p:strVal val="visible"/>
                                      </p:to>
                                    </p:set>
                                    <p:animEffect transition="in" filter="slide(fromTop)">
                                      <p:cBhvr>
                                        <p:cTn id="109" dur="500"/>
                                        <p:tgtEl>
                                          <p:spTgt spid="84"/>
                                        </p:tgtEl>
                                      </p:cBhvr>
                                    </p:animEffect>
                                  </p:childTnLst>
                                </p:cTn>
                              </p:par>
                            </p:childTnLst>
                          </p:cTn>
                        </p:par>
                      </p:childTnLst>
                    </p:cTn>
                  </p:par>
                  <p:par>
                    <p:cTn id="110" fill="hold">
                      <p:stCondLst>
                        <p:cond delay="indefinite"/>
                      </p:stCondLst>
                      <p:childTnLst>
                        <p:par>
                          <p:cTn id="111" fill="hold">
                            <p:stCondLst>
                              <p:cond delay="0"/>
                            </p:stCondLst>
                            <p:childTnLst>
                              <p:par>
                                <p:cTn id="112" presetID="4" presetClass="entr" presetSubtype="32" fill="hold" grpId="0" nodeType="clickEffect">
                                  <p:stCondLst>
                                    <p:cond delay="0"/>
                                  </p:stCondLst>
                                  <p:childTnLst>
                                    <p:set>
                                      <p:cBhvr>
                                        <p:cTn id="113" dur="1" fill="hold">
                                          <p:stCondLst>
                                            <p:cond delay="0"/>
                                          </p:stCondLst>
                                        </p:cTn>
                                        <p:tgtEl>
                                          <p:spTgt spid="83"/>
                                        </p:tgtEl>
                                        <p:attrNameLst>
                                          <p:attrName>style.visibility</p:attrName>
                                        </p:attrNameLst>
                                      </p:cBhvr>
                                      <p:to>
                                        <p:strVal val="visible"/>
                                      </p:to>
                                    </p:set>
                                    <p:animEffect transition="in" filter="box(out)">
                                      <p:cBhvr>
                                        <p:cTn id="114" dur="500"/>
                                        <p:tgtEl>
                                          <p:spTgt spid="83"/>
                                        </p:tgtEl>
                                      </p:cBhvr>
                                    </p:animEffect>
                                  </p:childTnLst>
                                </p:cTn>
                              </p:par>
                            </p:childTnLst>
                          </p:cTn>
                        </p:par>
                        <p:par>
                          <p:cTn id="115" fill="hold">
                            <p:stCondLst>
                              <p:cond delay="500"/>
                            </p:stCondLst>
                            <p:childTnLst>
                              <p:par>
                                <p:cTn id="116" presetID="18" presetClass="entr" presetSubtype="6" fill="hold" grpId="0" nodeType="afterEffect">
                                  <p:stCondLst>
                                    <p:cond delay="0"/>
                                  </p:stCondLst>
                                  <p:childTnLst>
                                    <p:set>
                                      <p:cBhvr>
                                        <p:cTn id="117" dur="1" fill="hold">
                                          <p:stCondLst>
                                            <p:cond delay="0"/>
                                          </p:stCondLst>
                                        </p:cTn>
                                        <p:tgtEl>
                                          <p:spTgt spid="85"/>
                                        </p:tgtEl>
                                        <p:attrNameLst>
                                          <p:attrName>style.visibility</p:attrName>
                                        </p:attrNameLst>
                                      </p:cBhvr>
                                      <p:to>
                                        <p:strVal val="visible"/>
                                      </p:to>
                                    </p:set>
                                    <p:animEffect transition="in" filter="strips(downRight)">
                                      <p:cBhvr>
                                        <p:cTn id="118"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animBg="1"/>
      <p:bldP spid="29" grpId="0" animBg="1"/>
      <p:bldP spid="30" grpId="0"/>
      <p:bldP spid="31" grpId="0"/>
      <p:bldP spid="32" grpId="0"/>
      <p:bldP spid="33" grpId="0"/>
      <p:bldP spid="34" grpId="0"/>
      <p:bldP spid="35" grpId="0"/>
      <p:bldP spid="36" grpId="0"/>
      <p:bldP spid="37" grpId="0"/>
      <p:bldP spid="38" grpId="0"/>
      <p:bldP spid="39" grpId="0"/>
      <p:bldP spid="40" grpId="0"/>
      <p:bldP spid="41" grpId="0"/>
      <p:bldP spid="42" grpId="0" animBg="1"/>
      <p:bldP spid="43" grpId="0" animBg="1"/>
      <p:bldP spid="80" grpId="0" animBg="1"/>
      <p:bldP spid="81" grpId="0"/>
      <p:bldP spid="82" grpId="0"/>
      <p:bldP spid="83" grpId="0" animBg="1"/>
      <p:bldP spid="84" grpId="0" animBg="1"/>
      <p:bldP spid="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kumimoji="1" lang="ja-JP" altLang="en-US" dirty="0" smtClean="0"/>
              <a:t>被造世界に 普遍的 に潜んでいる 共通事実</a:t>
            </a:r>
            <a:endParaRPr kumimoji="1"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26" name="Text Box 4"/>
          <p:cNvSpPr txBox="1">
            <a:spLocks noChangeArrowheads="1"/>
          </p:cNvSpPr>
          <p:nvPr/>
        </p:nvSpPr>
        <p:spPr bwMode="auto">
          <a:xfrm>
            <a:off x="1044575" y="2144931"/>
            <a:ext cx="935038" cy="369332"/>
          </a:xfrm>
          <a:prstGeom prst="rect">
            <a:avLst/>
          </a:prstGeom>
          <a:noFill/>
          <a:ln w="9525">
            <a:noFill/>
            <a:miter lim="800000"/>
            <a:headEnd/>
            <a:tailEnd/>
          </a:ln>
        </p:spPr>
        <p:txBody>
          <a:bodyPr>
            <a:spAutoFit/>
          </a:bodyPr>
          <a:lstStyle/>
          <a:p>
            <a:pPr>
              <a:spcBef>
                <a:spcPct val="50000"/>
              </a:spcBef>
            </a:pPr>
            <a:r>
              <a:rPr lang="ja-JP" altLang="en-US" dirty="0" smtClean="0"/>
              <a:t>普遍的</a:t>
            </a:r>
            <a:endParaRPr lang="ja-JP" altLang="en-US" dirty="0"/>
          </a:p>
        </p:txBody>
      </p:sp>
      <p:sp>
        <p:nvSpPr>
          <p:cNvPr id="27" name="Text Box 5"/>
          <p:cNvSpPr txBox="1">
            <a:spLocks noChangeArrowheads="1"/>
          </p:cNvSpPr>
          <p:nvPr/>
        </p:nvSpPr>
        <p:spPr bwMode="auto">
          <a:xfrm>
            <a:off x="2052638" y="2144931"/>
            <a:ext cx="4248150" cy="369332"/>
          </a:xfrm>
          <a:prstGeom prst="rect">
            <a:avLst/>
          </a:prstGeom>
          <a:noFill/>
          <a:ln w="9525">
            <a:noFill/>
            <a:miter lim="800000"/>
            <a:headEnd/>
            <a:tailEnd/>
          </a:ln>
        </p:spPr>
        <p:txBody>
          <a:bodyPr>
            <a:spAutoFit/>
          </a:bodyPr>
          <a:lstStyle/>
          <a:p>
            <a:pPr>
              <a:spcBef>
                <a:spcPct val="50000"/>
              </a:spcBef>
            </a:pPr>
            <a:r>
              <a:rPr lang="ja-JP" altLang="en-US" dirty="0"/>
              <a:t>すべてのも</a:t>
            </a:r>
            <a:r>
              <a:rPr lang="ja-JP" altLang="en-US" dirty="0" smtClean="0"/>
              <a:t>の　に</a:t>
            </a:r>
            <a:r>
              <a:rPr lang="ja-JP" altLang="en-US" dirty="0"/>
              <a:t>あてはまるさま</a:t>
            </a:r>
          </a:p>
        </p:txBody>
      </p:sp>
      <p:sp>
        <p:nvSpPr>
          <p:cNvPr id="28" name="Rectangle 6"/>
          <p:cNvSpPr>
            <a:spLocks noChangeArrowheads="1"/>
          </p:cNvSpPr>
          <p:nvPr/>
        </p:nvSpPr>
        <p:spPr bwMode="auto">
          <a:xfrm>
            <a:off x="2091993" y="2144931"/>
            <a:ext cx="1415481" cy="362497"/>
          </a:xfrm>
          <a:prstGeom prst="rect">
            <a:avLst/>
          </a:prstGeom>
          <a:noFill/>
          <a:ln w="28575">
            <a:solidFill>
              <a:schemeClr val="tx1"/>
            </a:solidFill>
            <a:miter lim="800000"/>
            <a:headEnd/>
            <a:tailEnd/>
          </a:ln>
        </p:spPr>
        <p:txBody>
          <a:bodyPr wrap="none" anchor="ctr"/>
          <a:lstStyle/>
          <a:p>
            <a:endParaRPr lang="ja-JP" altLang="en-US"/>
          </a:p>
        </p:txBody>
      </p:sp>
      <p:sp>
        <p:nvSpPr>
          <p:cNvPr id="29" name="Freeform 7"/>
          <p:cNvSpPr>
            <a:spLocks/>
          </p:cNvSpPr>
          <p:nvPr/>
        </p:nvSpPr>
        <p:spPr bwMode="auto">
          <a:xfrm>
            <a:off x="1476375" y="2505294"/>
            <a:ext cx="1323358" cy="503237"/>
          </a:xfrm>
          <a:custGeom>
            <a:avLst/>
            <a:gdLst>
              <a:gd name="T0" fmla="*/ 2076608928 w 824"/>
              <a:gd name="T1" fmla="*/ 0 h 393"/>
              <a:gd name="T2" fmla="*/ 2076608928 w 824"/>
              <a:gd name="T3" fmla="*/ 222996746 h 393"/>
              <a:gd name="T4" fmla="*/ 20161250 w 824"/>
              <a:gd name="T5" fmla="*/ 222996746 h 393"/>
              <a:gd name="T6" fmla="*/ 0 w 824"/>
              <a:gd name="T7" fmla="*/ 644395579 h 393"/>
              <a:gd name="T8" fmla="*/ 0 60000 65536"/>
              <a:gd name="T9" fmla="*/ 0 60000 65536"/>
              <a:gd name="T10" fmla="*/ 0 60000 65536"/>
              <a:gd name="T11" fmla="*/ 0 60000 65536"/>
              <a:gd name="T12" fmla="*/ 0 w 824"/>
              <a:gd name="T13" fmla="*/ 0 h 393"/>
              <a:gd name="T14" fmla="*/ 824 w 824"/>
              <a:gd name="T15" fmla="*/ 393 h 393"/>
            </a:gdLst>
            <a:ahLst/>
            <a:cxnLst>
              <a:cxn ang="T8">
                <a:pos x="T0" y="T1"/>
              </a:cxn>
              <a:cxn ang="T9">
                <a:pos x="T2" y="T3"/>
              </a:cxn>
              <a:cxn ang="T10">
                <a:pos x="T4" y="T5"/>
              </a:cxn>
              <a:cxn ang="T11">
                <a:pos x="T6" y="T7"/>
              </a:cxn>
            </a:cxnLst>
            <a:rect l="T12" t="T13" r="T14" b="T15"/>
            <a:pathLst>
              <a:path w="824" h="393">
                <a:moveTo>
                  <a:pt x="824" y="0"/>
                </a:moveTo>
                <a:lnTo>
                  <a:pt x="824" y="136"/>
                </a:lnTo>
                <a:lnTo>
                  <a:pt x="8" y="136"/>
                </a:lnTo>
                <a:lnTo>
                  <a:pt x="0" y="393"/>
                </a:lnTo>
              </a:path>
            </a:pathLst>
          </a:custGeom>
          <a:noFill/>
          <a:ln w="38100">
            <a:solidFill>
              <a:schemeClr val="tx1"/>
            </a:solidFill>
            <a:round/>
            <a:headEnd/>
            <a:tailEnd type="arrow" w="med" len="med"/>
          </a:ln>
        </p:spPr>
        <p:txBody>
          <a:bodyPr/>
          <a:lstStyle/>
          <a:p>
            <a:endParaRPr lang="ja-JP" altLang="en-US"/>
          </a:p>
        </p:txBody>
      </p:sp>
      <p:sp>
        <p:nvSpPr>
          <p:cNvPr id="30" name="Text Box 9"/>
          <p:cNvSpPr txBox="1">
            <a:spLocks noChangeArrowheads="1"/>
          </p:cNvSpPr>
          <p:nvPr/>
        </p:nvSpPr>
        <p:spPr bwMode="auto">
          <a:xfrm>
            <a:off x="1116013" y="3081556"/>
            <a:ext cx="935037" cy="369332"/>
          </a:xfrm>
          <a:prstGeom prst="rect">
            <a:avLst/>
          </a:prstGeom>
          <a:noFill/>
          <a:ln w="9525">
            <a:noFill/>
            <a:miter lim="800000"/>
            <a:headEnd/>
            <a:tailEnd/>
          </a:ln>
        </p:spPr>
        <p:txBody>
          <a:bodyPr>
            <a:spAutoFit/>
          </a:bodyPr>
          <a:lstStyle/>
          <a:p>
            <a:pPr>
              <a:spcBef>
                <a:spcPct val="50000"/>
              </a:spcBef>
            </a:pPr>
            <a:r>
              <a:rPr lang="ja-JP" altLang="en-US" dirty="0" smtClean="0"/>
              <a:t>素粒子</a:t>
            </a:r>
            <a:endParaRPr lang="ja-JP" altLang="en-US" dirty="0"/>
          </a:p>
        </p:txBody>
      </p:sp>
      <p:sp>
        <p:nvSpPr>
          <p:cNvPr id="31" name="Text Box 10"/>
          <p:cNvSpPr txBox="1">
            <a:spLocks noChangeArrowheads="1"/>
          </p:cNvSpPr>
          <p:nvPr/>
        </p:nvSpPr>
        <p:spPr bwMode="auto">
          <a:xfrm>
            <a:off x="1116013" y="3556219"/>
            <a:ext cx="935037" cy="366712"/>
          </a:xfrm>
          <a:prstGeom prst="rect">
            <a:avLst/>
          </a:prstGeom>
          <a:noFill/>
          <a:ln w="9525">
            <a:noFill/>
            <a:miter lim="800000"/>
            <a:headEnd/>
            <a:tailEnd/>
          </a:ln>
        </p:spPr>
        <p:txBody>
          <a:bodyPr>
            <a:spAutoFit/>
          </a:bodyPr>
          <a:lstStyle/>
          <a:p>
            <a:pPr>
              <a:spcBef>
                <a:spcPct val="50000"/>
              </a:spcBef>
            </a:pPr>
            <a:r>
              <a:rPr lang="ja-JP" altLang="en-US" dirty="0" smtClean="0"/>
              <a:t>原子</a:t>
            </a:r>
            <a:endParaRPr lang="ja-JP" altLang="en-US" dirty="0"/>
          </a:p>
        </p:txBody>
      </p:sp>
      <p:sp>
        <p:nvSpPr>
          <p:cNvPr id="32" name="Text Box 11"/>
          <p:cNvSpPr txBox="1">
            <a:spLocks noChangeArrowheads="1"/>
          </p:cNvSpPr>
          <p:nvPr/>
        </p:nvSpPr>
        <p:spPr bwMode="auto">
          <a:xfrm>
            <a:off x="1116013" y="4030881"/>
            <a:ext cx="935037" cy="366713"/>
          </a:xfrm>
          <a:prstGeom prst="rect">
            <a:avLst/>
          </a:prstGeom>
          <a:noFill/>
          <a:ln w="9525">
            <a:noFill/>
            <a:miter lim="800000"/>
            <a:headEnd/>
            <a:tailEnd/>
          </a:ln>
        </p:spPr>
        <p:txBody>
          <a:bodyPr>
            <a:spAutoFit/>
          </a:bodyPr>
          <a:lstStyle/>
          <a:p>
            <a:pPr>
              <a:spcBef>
                <a:spcPct val="50000"/>
              </a:spcBef>
            </a:pPr>
            <a:r>
              <a:rPr lang="ja-JP" altLang="en-US" dirty="0" smtClean="0"/>
              <a:t>分子</a:t>
            </a:r>
            <a:endParaRPr lang="ja-JP" altLang="en-US" dirty="0"/>
          </a:p>
        </p:txBody>
      </p:sp>
      <p:sp>
        <p:nvSpPr>
          <p:cNvPr id="33" name="Text Box 12"/>
          <p:cNvSpPr txBox="1">
            <a:spLocks noChangeArrowheads="1"/>
          </p:cNvSpPr>
          <p:nvPr/>
        </p:nvSpPr>
        <p:spPr bwMode="auto">
          <a:xfrm>
            <a:off x="1116013" y="4507131"/>
            <a:ext cx="935037" cy="369332"/>
          </a:xfrm>
          <a:prstGeom prst="rect">
            <a:avLst/>
          </a:prstGeom>
          <a:noFill/>
          <a:ln w="9525">
            <a:noFill/>
            <a:miter lim="800000"/>
            <a:headEnd/>
            <a:tailEnd/>
          </a:ln>
        </p:spPr>
        <p:txBody>
          <a:bodyPr>
            <a:spAutoFit/>
          </a:bodyPr>
          <a:lstStyle/>
          <a:p>
            <a:pPr>
              <a:spcBef>
                <a:spcPct val="50000"/>
              </a:spcBef>
            </a:pPr>
            <a:r>
              <a:rPr lang="ja-JP" altLang="en-US" dirty="0" smtClean="0"/>
              <a:t>植物</a:t>
            </a:r>
            <a:endParaRPr lang="ja-JP" altLang="en-US" dirty="0"/>
          </a:p>
        </p:txBody>
      </p:sp>
      <p:sp>
        <p:nvSpPr>
          <p:cNvPr id="34" name="Text Box 13"/>
          <p:cNvSpPr txBox="1">
            <a:spLocks noChangeArrowheads="1"/>
          </p:cNvSpPr>
          <p:nvPr/>
        </p:nvSpPr>
        <p:spPr bwMode="auto">
          <a:xfrm>
            <a:off x="1116013" y="4981794"/>
            <a:ext cx="935037" cy="369332"/>
          </a:xfrm>
          <a:prstGeom prst="rect">
            <a:avLst/>
          </a:prstGeom>
          <a:noFill/>
          <a:ln w="9525">
            <a:noFill/>
            <a:miter lim="800000"/>
            <a:headEnd/>
            <a:tailEnd/>
          </a:ln>
        </p:spPr>
        <p:txBody>
          <a:bodyPr>
            <a:spAutoFit/>
          </a:bodyPr>
          <a:lstStyle/>
          <a:p>
            <a:pPr>
              <a:spcBef>
                <a:spcPct val="50000"/>
              </a:spcBef>
            </a:pPr>
            <a:r>
              <a:rPr lang="ja-JP" altLang="en-US" dirty="0" smtClean="0"/>
              <a:t>動物</a:t>
            </a:r>
            <a:endParaRPr lang="ja-JP" altLang="en-US" dirty="0"/>
          </a:p>
        </p:txBody>
      </p:sp>
      <p:sp>
        <p:nvSpPr>
          <p:cNvPr id="35" name="Text Box 14"/>
          <p:cNvSpPr txBox="1">
            <a:spLocks noChangeArrowheads="1"/>
          </p:cNvSpPr>
          <p:nvPr/>
        </p:nvSpPr>
        <p:spPr bwMode="auto">
          <a:xfrm>
            <a:off x="1116013" y="5458044"/>
            <a:ext cx="935037" cy="369332"/>
          </a:xfrm>
          <a:prstGeom prst="rect">
            <a:avLst/>
          </a:prstGeom>
          <a:noFill/>
          <a:ln w="9525">
            <a:noFill/>
            <a:miter lim="800000"/>
            <a:headEnd/>
            <a:tailEnd/>
          </a:ln>
        </p:spPr>
        <p:txBody>
          <a:bodyPr>
            <a:spAutoFit/>
          </a:bodyPr>
          <a:lstStyle/>
          <a:p>
            <a:pPr>
              <a:spcBef>
                <a:spcPct val="50000"/>
              </a:spcBef>
            </a:pPr>
            <a:r>
              <a:rPr lang="ja-JP" altLang="en-US" dirty="0" smtClean="0"/>
              <a:t>人間</a:t>
            </a:r>
            <a:endParaRPr lang="ja-JP" altLang="en-US" dirty="0"/>
          </a:p>
        </p:txBody>
      </p:sp>
      <p:sp>
        <p:nvSpPr>
          <p:cNvPr id="36" name="Text Box 15"/>
          <p:cNvSpPr txBox="1">
            <a:spLocks noChangeArrowheads="1"/>
          </p:cNvSpPr>
          <p:nvPr/>
        </p:nvSpPr>
        <p:spPr bwMode="auto">
          <a:xfrm>
            <a:off x="2392363" y="3081556"/>
            <a:ext cx="1454423" cy="369332"/>
          </a:xfrm>
          <a:prstGeom prst="rect">
            <a:avLst/>
          </a:prstGeom>
          <a:noFill/>
          <a:ln w="9525">
            <a:noFill/>
            <a:miter lim="800000"/>
            <a:headEnd/>
            <a:tailEnd/>
          </a:ln>
        </p:spPr>
        <p:txBody>
          <a:bodyPr wrap="square">
            <a:spAutoFit/>
          </a:bodyPr>
          <a:lstStyle/>
          <a:p>
            <a:pPr>
              <a:spcBef>
                <a:spcPct val="50000"/>
              </a:spcBef>
            </a:pPr>
            <a:r>
              <a:rPr lang="ja-JP" altLang="en-US" dirty="0"/>
              <a:t>陽</a:t>
            </a:r>
            <a:r>
              <a:rPr lang="ja-JP" altLang="en-US" dirty="0" smtClean="0"/>
              <a:t>性と陰性</a:t>
            </a:r>
            <a:endParaRPr lang="ja-JP" altLang="en-US" dirty="0"/>
          </a:p>
        </p:txBody>
      </p:sp>
      <p:sp>
        <p:nvSpPr>
          <p:cNvPr id="37" name="Text Box 16"/>
          <p:cNvSpPr txBox="1">
            <a:spLocks noChangeArrowheads="1"/>
          </p:cNvSpPr>
          <p:nvPr/>
        </p:nvSpPr>
        <p:spPr bwMode="auto">
          <a:xfrm>
            <a:off x="2392363" y="3556219"/>
            <a:ext cx="1454423" cy="369332"/>
          </a:xfrm>
          <a:prstGeom prst="rect">
            <a:avLst/>
          </a:prstGeom>
          <a:noFill/>
          <a:ln w="9525">
            <a:noFill/>
            <a:miter lim="800000"/>
            <a:headEnd/>
            <a:tailEnd/>
          </a:ln>
        </p:spPr>
        <p:txBody>
          <a:bodyPr wrap="square">
            <a:spAutoFit/>
          </a:bodyPr>
          <a:lstStyle/>
          <a:p>
            <a:pPr>
              <a:spcBef>
                <a:spcPct val="50000"/>
              </a:spcBef>
            </a:pPr>
            <a:r>
              <a:rPr lang="ja-JP" altLang="en-US" dirty="0"/>
              <a:t>陽性と陰性</a:t>
            </a:r>
          </a:p>
        </p:txBody>
      </p:sp>
      <p:sp>
        <p:nvSpPr>
          <p:cNvPr id="38" name="Text Box 17"/>
          <p:cNvSpPr txBox="1">
            <a:spLocks noChangeArrowheads="1"/>
          </p:cNvSpPr>
          <p:nvPr/>
        </p:nvSpPr>
        <p:spPr bwMode="auto">
          <a:xfrm>
            <a:off x="2392363" y="4030881"/>
            <a:ext cx="1454423" cy="369332"/>
          </a:xfrm>
          <a:prstGeom prst="rect">
            <a:avLst/>
          </a:prstGeom>
          <a:noFill/>
          <a:ln w="9525">
            <a:noFill/>
            <a:miter lim="800000"/>
            <a:headEnd/>
            <a:tailEnd/>
          </a:ln>
        </p:spPr>
        <p:txBody>
          <a:bodyPr wrap="square">
            <a:spAutoFit/>
          </a:bodyPr>
          <a:lstStyle/>
          <a:p>
            <a:pPr>
              <a:spcBef>
                <a:spcPct val="50000"/>
              </a:spcBef>
            </a:pPr>
            <a:r>
              <a:rPr lang="ja-JP" altLang="en-US" dirty="0"/>
              <a:t>陽性と陰性</a:t>
            </a:r>
          </a:p>
        </p:txBody>
      </p:sp>
      <p:sp>
        <p:nvSpPr>
          <p:cNvPr id="39" name="Text Box 18"/>
          <p:cNvSpPr txBox="1">
            <a:spLocks noChangeArrowheads="1"/>
          </p:cNvSpPr>
          <p:nvPr/>
        </p:nvSpPr>
        <p:spPr bwMode="auto">
          <a:xfrm>
            <a:off x="2392363" y="4507131"/>
            <a:ext cx="1727200" cy="369332"/>
          </a:xfrm>
          <a:prstGeom prst="rect">
            <a:avLst/>
          </a:prstGeom>
          <a:noFill/>
          <a:ln w="9525">
            <a:noFill/>
            <a:miter lim="800000"/>
            <a:headEnd/>
            <a:tailEnd/>
          </a:ln>
        </p:spPr>
        <p:txBody>
          <a:bodyPr>
            <a:spAutoFit/>
          </a:bodyPr>
          <a:lstStyle/>
          <a:p>
            <a:pPr>
              <a:spcBef>
                <a:spcPct val="50000"/>
              </a:spcBef>
            </a:pPr>
            <a:r>
              <a:rPr lang="ja-JP" altLang="en-US" dirty="0" smtClean="0"/>
              <a:t>雄しべと雌しべ</a:t>
            </a:r>
            <a:endParaRPr lang="ja-JP" altLang="en-US" dirty="0"/>
          </a:p>
        </p:txBody>
      </p:sp>
      <p:sp>
        <p:nvSpPr>
          <p:cNvPr id="40" name="Text Box 19"/>
          <p:cNvSpPr txBox="1">
            <a:spLocks noChangeArrowheads="1"/>
          </p:cNvSpPr>
          <p:nvPr/>
        </p:nvSpPr>
        <p:spPr bwMode="auto">
          <a:xfrm>
            <a:off x="2392363" y="4981794"/>
            <a:ext cx="1727200" cy="366712"/>
          </a:xfrm>
          <a:prstGeom prst="rect">
            <a:avLst/>
          </a:prstGeom>
          <a:noFill/>
          <a:ln w="9525">
            <a:noFill/>
            <a:miter lim="800000"/>
            <a:headEnd/>
            <a:tailEnd/>
          </a:ln>
        </p:spPr>
        <p:txBody>
          <a:bodyPr>
            <a:spAutoFit/>
          </a:bodyPr>
          <a:lstStyle/>
          <a:p>
            <a:pPr>
              <a:spcBef>
                <a:spcPct val="50000"/>
              </a:spcBef>
            </a:pPr>
            <a:r>
              <a:rPr lang="ja-JP" altLang="en-US" dirty="0" smtClean="0"/>
              <a:t>オスとメス</a:t>
            </a:r>
            <a:endParaRPr lang="ja-JP" altLang="en-US" dirty="0"/>
          </a:p>
        </p:txBody>
      </p:sp>
      <p:sp>
        <p:nvSpPr>
          <p:cNvPr id="41" name="Text Box 20"/>
          <p:cNvSpPr txBox="1">
            <a:spLocks noChangeArrowheads="1"/>
          </p:cNvSpPr>
          <p:nvPr/>
        </p:nvSpPr>
        <p:spPr bwMode="auto">
          <a:xfrm>
            <a:off x="2392363" y="5458044"/>
            <a:ext cx="1727200" cy="369332"/>
          </a:xfrm>
          <a:prstGeom prst="rect">
            <a:avLst/>
          </a:prstGeom>
          <a:noFill/>
          <a:ln w="9525">
            <a:noFill/>
            <a:miter lim="800000"/>
            <a:headEnd/>
            <a:tailEnd/>
          </a:ln>
        </p:spPr>
        <p:txBody>
          <a:bodyPr>
            <a:spAutoFit/>
          </a:bodyPr>
          <a:lstStyle/>
          <a:p>
            <a:pPr>
              <a:spcBef>
                <a:spcPct val="50000"/>
              </a:spcBef>
            </a:pPr>
            <a:r>
              <a:rPr lang="ja-JP" altLang="en-US" dirty="0" smtClean="0"/>
              <a:t>男と女</a:t>
            </a:r>
            <a:endParaRPr lang="ja-JP" altLang="en-US" dirty="0"/>
          </a:p>
        </p:txBody>
      </p:sp>
      <p:sp>
        <p:nvSpPr>
          <p:cNvPr id="42" name="Rectangle 26"/>
          <p:cNvSpPr>
            <a:spLocks noChangeArrowheads="1"/>
          </p:cNvSpPr>
          <p:nvPr/>
        </p:nvSpPr>
        <p:spPr bwMode="auto">
          <a:xfrm>
            <a:off x="5834911" y="1497920"/>
            <a:ext cx="1457459" cy="431800"/>
          </a:xfrm>
          <a:prstGeom prst="rect">
            <a:avLst/>
          </a:prstGeom>
          <a:noFill/>
          <a:ln w="38100">
            <a:solidFill>
              <a:srgbClr val="FE6666"/>
            </a:solidFill>
            <a:miter lim="800000"/>
            <a:headEnd/>
            <a:tailEnd/>
          </a:ln>
        </p:spPr>
        <p:txBody>
          <a:bodyPr wrap="none" anchor="ctr"/>
          <a:lstStyle/>
          <a:p>
            <a:endParaRPr lang="ja-JP" altLang="en-US"/>
          </a:p>
        </p:txBody>
      </p:sp>
      <p:sp>
        <p:nvSpPr>
          <p:cNvPr id="43" name="Freeform 27"/>
          <p:cNvSpPr>
            <a:spLocks/>
          </p:cNvSpPr>
          <p:nvPr/>
        </p:nvSpPr>
        <p:spPr bwMode="auto">
          <a:xfrm>
            <a:off x="2987675" y="1929721"/>
            <a:ext cx="3575965" cy="1078810"/>
          </a:xfrm>
          <a:custGeom>
            <a:avLst/>
            <a:gdLst>
              <a:gd name="T0" fmla="*/ 2147483647 w 1905"/>
              <a:gd name="T1" fmla="*/ 0 h 565"/>
              <a:gd name="T2" fmla="*/ 2147483647 w 1905"/>
              <a:gd name="T3" fmla="*/ 994185935 h 565"/>
              <a:gd name="T4" fmla="*/ 0 w 1905"/>
              <a:gd name="T5" fmla="*/ 994185935 h 565"/>
              <a:gd name="T6" fmla="*/ 10080627 w 1905"/>
              <a:gd name="T7" fmla="*/ 1547423093 h 565"/>
              <a:gd name="T8" fmla="*/ 0 60000 65536"/>
              <a:gd name="T9" fmla="*/ 0 60000 65536"/>
              <a:gd name="T10" fmla="*/ 0 60000 65536"/>
              <a:gd name="T11" fmla="*/ 0 60000 65536"/>
              <a:gd name="T12" fmla="*/ 0 w 1905"/>
              <a:gd name="T13" fmla="*/ 0 h 565"/>
              <a:gd name="T14" fmla="*/ 1905 w 1905"/>
              <a:gd name="T15" fmla="*/ 565 h 565"/>
            </a:gdLst>
            <a:ahLst/>
            <a:cxnLst>
              <a:cxn ang="T8">
                <a:pos x="T0" y="T1"/>
              </a:cxn>
              <a:cxn ang="T9">
                <a:pos x="T2" y="T3"/>
              </a:cxn>
              <a:cxn ang="T10">
                <a:pos x="T4" y="T5"/>
              </a:cxn>
              <a:cxn ang="T11">
                <a:pos x="T6" y="T7"/>
              </a:cxn>
            </a:cxnLst>
            <a:rect l="T12" t="T13" r="T14" b="T15"/>
            <a:pathLst>
              <a:path w="1905" h="565">
                <a:moveTo>
                  <a:pt x="1905" y="0"/>
                </a:moveTo>
                <a:lnTo>
                  <a:pt x="1905" y="363"/>
                </a:lnTo>
                <a:lnTo>
                  <a:pt x="0" y="363"/>
                </a:lnTo>
                <a:lnTo>
                  <a:pt x="4" y="565"/>
                </a:lnTo>
              </a:path>
            </a:pathLst>
          </a:custGeom>
          <a:noFill/>
          <a:ln w="38100">
            <a:solidFill>
              <a:srgbClr val="FE6666"/>
            </a:solidFill>
            <a:round/>
            <a:headEnd/>
            <a:tailEnd type="arrow" w="med" len="med"/>
          </a:ln>
        </p:spPr>
        <p:txBody>
          <a:bodyPr/>
          <a:lstStyle/>
          <a:p>
            <a:endParaRPr lang="ja-JP" altLang="en-US"/>
          </a:p>
        </p:txBody>
      </p:sp>
      <p:sp>
        <p:nvSpPr>
          <p:cNvPr id="59" name="Text Box 30"/>
          <p:cNvSpPr txBox="1">
            <a:spLocks noChangeArrowheads="1"/>
          </p:cNvSpPr>
          <p:nvPr/>
        </p:nvSpPr>
        <p:spPr bwMode="auto">
          <a:xfrm>
            <a:off x="4119563" y="3081556"/>
            <a:ext cx="4499649" cy="923330"/>
          </a:xfrm>
          <a:prstGeom prst="rect">
            <a:avLst/>
          </a:prstGeom>
          <a:solidFill>
            <a:srgbClr val="FFFF99"/>
          </a:solidFill>
          <a:ln w="9525">
            <a:noFill/>
            <a:miter lim="800000"/>
            <a:headEnd/>
            <a:tailEnd/>
          </a:ln>
        </p:spPr>
        <p:txBody>
          <a:bodyPr wrap="square">
            <a:spAutoFit/>
          </a:bodyPr>
          <a:lstStyle/>
          <a:p>
            <a:pPr>
              <a:spcBef>
                <a:spcPct val="50000"/>
              </a:spcBef>
            </a:pPr>
            <a:r>
              <a:rPr lang="ja-JP" altLang="en-US" dirty="0" smtClean="0"/>
              <a:t>森羅万象の存在様相が、表裏、内外、前後、左右、高低、強弱、抑揚、長短、広狭、東西、南北などのように、すべて</a:t>
            </a:r>
            <a:r>
              <a:rPr lang="ja-JP" altLang="en-US" b="1" dirty="0" smtClean="0">
                <a:solidFill>
                  <a:srgbClr val="0000FF"/>
                </a:solidFill>
              </a:rPr>
              <a:t>相対的</a:t>
            </a:r>
            <a:endParaRPr lang="ja-JP" altLang="en-US" b="1" dirty="0"/>
          </a:p>
        </p:txBody>
      </p:sp>
      <p:sp>
        <p:nvSpPr>
          <p:cNvPr id="4" name="TextBox 3"/>
          <p:cNvSpPr txBox="1"/>
          <p:nvPr/>
        </p:nvSpPr>
        <p:spPr>
          <a:xfrm>
            <a:off x="4184715" y="5278661"/>
            <a:ext cx="4369344" cy="923330"/>
          </a:xfrm>
          <a:prstGeom prst="rect">
            <a:avLst/>
          </a:prstGeom>
          <a:solidFill>
            <a:srgbClr val="99FF66"/>
          </a:solidFill>
        </p:spPr>
        <p:txBody>
          <a:bodyPr wrap="square" rtlCol="0">
            <a:spAutoFit/>
          </a:bodyPr>
          <a:lstStyle/>
          <a:p>
            <a:r>
              <a:rPr kumimoji="1" lang="ja-JP" altLang="en-US" dirty="0" smtClean="0"/>
              <a:t>あらゆる被造物が</a:t>
            </a:r>
            <a:r>
              <a:rPr kumimoji="1" lang="ja-JP" altLang="en-US" b="1" dirty="0" smtClean="0">
                <a:solidFill>
                  <a:srgbClr val="0000FF"/>
                </a:solidFill>
              </a:rPr>
              <a:t>二性性相の相対的関係</a:t>
            </a:r>
            <a:r>
              <a:rPr kumimoji="1" lang="ja-JP" altLang="en-US" dirty="0" smtClean="0"/>
              <a:t>によって、互いに存在できるように</a:t>
            </a:r>
            <a:r>
              <a:rPr kumimoji="1" lang="ja-JP" altLang="en-US" u="sng" dirty="0" smtClean="0"/>
              <a:t>創造されている</a:t>
            </a:r>
            <a:endParaRPr kumimoji="1" lang="ja-JP" altLang="en-US" u="sng" dirty="0"/>
          </a:p>
        </p:txBody>
      </p:sp>
      <p:sp>
        <p:nvSpPr>
          <p:cNvPr id="5" name="아래쪽 화살표 4"/>
          <p:cNvSpPr/>
          <p:nvPr/>
        </p:nvSpPr>
        <p:spPr>
          <a:xfrm>
            <a:off x="6127071" y="415256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8008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checkerboard(across)">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up)">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よ</a:t>
            </a:r>
            <a:r>
              <a:rPr lang="ja-JP" altLang="en-US" dirty="0" smtClean="0"/>
              <a:t>り根本的な二性性相の相対的関係</a:t>
            </a:r>
            <a:endParaRPr kumimoji="1"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25" name="Text Box 28"/>
          <p:cNvSpPr txBox="1">
            <a:spLocks noChangeArrowheads="1"/>
          </p:cNvSpPr>
          <p:nvPr/>
        </p:nvSpPr>
        <p:spPr bwMode="auto">
          <a:xfrm>
            <a:off x="3055938" y="3573463"/>
            <a:ext cx="1279579" cy="646331"/>
          </a:xfrm>
          <a:prstGeom prst="rect">
            <a:avLst/>
          </a:prstGeom>
          <a:gradFill rotWithShape="1">
            <a:gsLst>
              <a:gs pos="0">
                <a:schemeClr val="bg2"/>
              </a:gs>
              <a:gs pos="100000">
                <a:schemeClr val="accent1"/>
              </a:gs>
            </a:gsLst>
            <a:lin ang="5400000" scaled="1"/>
          </a:gradFill>
          <a:ln w="9525">
            <a:noFill/>
            <a:miter lim="800000"/>
            <a:headEnd/>
            <a:tailEnd/>
          </a:ln>
        </p:spPr>
        <p:txBody>
          <a:bodyPr wrap="square">
            <a:spAutoFit/>
          </a:bodyPr>
          <a:lstStyle/>
          <a:p>
            <a:pPr>
              <a:spcBef>
                <a:spcPct val="50000"/>
              </a:spcBef>
            </a:pPr>
            <a:r>
              <a:rPr lang="ja-JP" altLang="en-US" dirty="0" smtClean="0"/>
              <a:t>内性の如く現れたもの</a:t>
            </a:r>
            <a:endParaRPr lang="ja-JP" altLang="en-US" dirty="0"/>
          </a:p>
        </p:txBody>
      </p:sp>
      <p:sp>
        <p:nvSpPr>
          <p:cNvPr id="44" name="AutoShape 41"/>
          <p:cNvSpPr>
            <a:spLocks noChangeArrowheads="1"/>
          </p:cNvSpPr>
          <p:nvPr/>
        </p:nvSpPr>
        <p:spPr bwMode="auto">
          <a:xfrm>
            <a:off x="2411413" y="2933700"/>
            <a:ext cx="1368425" cy="1866900"/>
          </a:xfrm>
          <a:prstGeom prst="upDownArrow">
            <a:avLst>
              <a:gd name="adj1" fmla="val 56148"/>
              <a:gd name="adj2" fmla="val 26338"/>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p>
        </p:txBody>
      </p:sp>
      <p:sp>
        <p:nvSpPr>
          <p:cNvPr id="45" name="Text Box 17"/>
          <p:cNvSpPr txBox="1">
            <a:spLocks noChangeArrowheads="1"/>
          </p:cNvSpPr>
          <p:nvPr/>
        </p:nvSpPr>
        <p:spPr bwMode="auto">
          <a:xfrm>
            <a:off x="2481263" y="4357688"/>
            <a:ext cx="719137" cy="369332"/>
          </a:xfrm>
          <a:prstGeom prst="rect">
            <a:avLst/>
          </a:prstGeom>
          <a:noFill/>
          <a:ln w="9525">
            <a:noFill/>
            <a:miter lim="800000"/>
            <a:headEnd/>
            <a:tailEnd/>
          </a:ln>
        </p:spPr>
        <p:txBody>
          <a:bodyPr>
            <a:spAutoFit/>
          </a:bodyPr>
          <a:lstStyle/>
          <a:p>
            <a:pPr>
              <a:spcBef>
                <a:spcPct val="50000"/>
              </a:spcBef>
            </a:pPr>
            <a:r>
              <a:rPr lang="ja-JP" altLang="en-US" dirty="0" smtClean="0"/>
              <a:t>外形</a:t>
            </a:r>
            <a:endParaRPr lang="ja-JP" altLang="en-US" dirty="0"/>
          </a:p>
        </p:txBody>
      </p:sp>
      <p:sp>
        <p:nvSpPr>
          <p:cNvPr id="46" name="Text Box 18"/>
          <p:cNvSpPr txBox="1">
            <a:spLocks noChangeArrowheads="1"/>
          </p:cNvSpPr>
          <p:nvPr/>
        </p:nvSpPr>
        <p:spPr bwMode="auto">
          <a:xfrm>
            <a:off x="2481263" y="2989263"/>
            <a:ext cx="720725" cy="369332"/>
          </a:xfrm>
          <a:prstGeom prst="rect">
            <a:avLst/>
          </a:prstGeom>
          <a:noFill/>
          <a:ln w="9525">
            <a:noFill/>
            <a:miter lim="800000"/>
            <a:headEnd/>
            <a:tailEnd/>
          </a:ln>
        </p:spPr>
        <p:txBody>
          <a:bodyPr>
            <a:spAutoFit/>
          </a:bodyPr>
          <a:lstStyle/>
          <a:p>
            <a:pPr>
              <a:spcBef>
                <a:spcPct val="50000"/>
              </a:spcBef>
            </a:pPr>
            <a:r>
              <a:rPr lang="ja-JP" altLang="en-US" dirty="0" smtClean="0"/>
              <a:t>内性</a:t>
            </a:r>
            <a:endParaRPr lang="ja-JP" altLang="en-US" dirty="0"/>
          </a:p>
        </p:txBody>
      </p:sp>
      <p:sp>
        <p:nvSpPr>
          <p:cNvPr id="47" name="Text Box 19"/>
          <p:cNvSpPr txBox="1">
            <a:spLocks noChangeArrowheads="1"/>
          </p:cNvSpPr>
          <p:nvPr/>
        </p:nvSpPr>
        <p:spPr bwMode="auto">
          <a:xfrm>
            <a:off x="6118225" y="3619500"/>
            <a:ext cx="1439863" cy="461665"/>
          </a:xfrm>
          <a:prstGeom prst="rect">
            <a:avLst/>
          </a:prstGeom>
          <a:solidFill>
            <a:schemeClr val="folHlink"/>
          </a:solidFill>
          <a:ln w="9525">
            <a:noFill/>
            <a:miter lim="800000"/>
            <a:headEnd/>
            <a:tailEnd/>
          </a:ln>
        </p:spPr>
        <p:txBody>
          <a:bodyPr>
            <a:spAutoFit/>
          </a:bodyPr>
          <a:lstStyle/>
          <a:p>
            <a:pPr>
              <a:spcBef>
                <a:spcPct val="50000"/>
              </a:spcBef>
            </a:pPr>
            <a:r>
              <a:rPr lang="ja-JP" altLang="en-US" sz="2400" b="1" dirty="0"/>
              <a:t>二</a:t>
            </a:r>
            <a:r>
              <a:rPr lang="ja-JP" altLang="en-US" sz="2400" b="1" dirty="0" smtClean="0"/>
              <a:t>性性相</a:t>
            </a:r>
            <a:endParaRPr lang="ja-JP" altLang="en-US" sz="2400" b="1" dirty="0"/>
          </a:p>
        </p:txBody>
      </p:sp>
      <p:sp>
        <p:nvSpPr>
          <p:cNvPr id="48" name="AutoShape 20"/>
          <p:cNvSpPr>
            <a:spLocks noChangeArrowheads="1"/>
          </p:cNvSpPr>
          <p:nvPr/>
        </p:nvSpPr>
        <p:spPr bwMode="auto">
          <a:xfrm>
            <a:off x="2552700" y="3492500"/>
            <a:ext cx="485775" cy="792163"/>
          </a:xfrm>
          <a:prstGeom prst="downArrow">
            <a:avLst>
              <a:gd name="adj1" fmla="val 43139"/>
              <a:gd name="adj2" fmla="val 46732"/>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p>
        </p:txBody>
      </p:sp>
      <p:sp>
        <p:nvSpPr>
          <p:cNvPr id="49" name="Line 23"/>
          <p:cNvSpPr>
            <a:spLocks noChangeShapeType="1"/>
          </p:cNvSpPr>
          <p:nvPr/>
        </p:nvSpPr>
        <p:spPr bwMode="auto">
          <a:xfrm flipV="1">
            <a:off x="1762125" y="3276600"/>
            <a:ext cx="719138" cy="576263"/>
          </a:xfrm>
          <a:prstGeom prst="line">
            <a:avLst/>
          </a:prstGeom>
          <a:noFill/>
          <a:ln w="9525">
            <a:solidFill>
              <a:schemeClr val="tx1"/>
            </a:solidFill>
            <a:round/>
            <a:headEnd/>
            <a:tailEnd type="triangle" w="med" len="med"/>
          </a:ln>
        </p:spPr>
        <p:txBody>
          <a:bodyPr/>
          <a:lstStyle/>
          <a:p>
            <a:endParaRPr lang="ja-JP" altLang="en-US"/>
          </a:p>
        </p:txBody>
      </p:sp>
      <p:sp>
        <p:nvSpPr>
          <p:cNvPr id="50" name="Line 24"/>
          <p:cNvSpPr>
            <a:spLocks noChangeShapeType="1"/>
          </p:cNvSpPr>
          <p:nvPr/>
        </p:nvSpPr>
        <p:spPr bwMode="auto">
          <a:xfrm>
            <a:off x="1762125" y="3852863"/>
            <a:ext cx="719138" cy="576262"/>
          </a:xfrm>
          <a:prstGeom prst="line">
            <a:avLst/>
          </a:prstGeom>
          <a:noFill/>
          <a:ln w="9525">
            <a:solidFill>
              <a:schemeClr val="tx1"/>
            </a:solidFill>
            <a:round/>
            <a:headEnd/>
            <a:tailEnd type="triangle" w="med" len="med"/>
          </a:ln>
        </p:spPr>
        <p:txBody>
          <a:bodyPr/>
          <a:lstStyle/>
          <a:p>
            <a:endParaRPr lang="ja-JP" altLang="en-US"/>
          </a:p>
        </p:txBody>
      </p:sp>
      <p:sp>
        <p:nvSpPr>
          <p:cNvPr id="51" name="Text Box 26"/>
          <p:cNvSpPr txBox="1">
            <a:spLocks noChangeArrowheads="1"/>
          </p:cNvSpPr>
          <p:nvPr/>
        </p:nvSpPr>
        <p:spPr bwMode="auto">
          <a:xfrm>
            <a:off x="3201987" y="4357688"/>
            <a:ext cx="1296987" cy="369332"/>
          </a:xfrm>
          <a:prstGeom prst="rect">
            <a:avLst/>
          </a:prstGeom>
          <a:noFill/>
          <a:ln w="9525">
            <a:noFill/>
            <a:miter lim="800000"/>
            <a:headEnd/>
            <a:tailEnd/>
          </a:ln>
        </p:spPr>
        <p:txBody>
          <a:bodyPr wrap="square">
            <a:spAutoFit/>
          </a:bodyPr>
          <a:lstStyle/>
          <a:p>
            <a:pPr>
              <a:spcBef>
                <a:spcPct val="50000"/>
              </a:spcBef>
            </a:pPr>
            <a:r>
              <a:rPr lang="ja-JP" altLang="en-US" dirty="0" smtClean="0"/>
              <a:t>（</a:t>
            </a:r>
            <a:r>
              <a:rPr lang="ja-JP" altLang="en-US" dirty="0"/>
              <a:t>見</a:t>
            </a:r>
            <a:r>
              <a:rPr lang="ja-JP" altLang="en-US" dirty="0" smtClean="0"/>
              <a:t>える）</a:t>
            </a:r>
            <a:endParaRPr lang="ja-JP" altLang="en-US" dirty="0"/>
          </a:p>
        </p:txBody>
      </p:sp>
      <p:sp>
        <p:nvSpPr>
          <p:cNvPr id="52" name="Text Box 27"/>
          <p:cNvSpPr txBox="1">
            <a:spLocks noChangeArrowheads="1"/>
          </p:cNvSpPr>
          <p:nvPr/>
        </p:nvSpPr>
        <p:spPr bwMode="auto">
          <a:xfrm>
            <a:off x="3200400" y="2989263"/>
            <a:ext cx="1296988" cy="369332"/>
          </a:xfrm>
          <a:prstGeom prst="rect">
            <a:avLst/>
          </a:prstGeom>
          <a:noFill/>
          <a:ln w="9525">
            <a:noFill/>
            <a:miter lim="800000"/>
            <a:headEnd/>
            <a:tailEnd/>
          </a:ln>
        </p:spPr>
        <p:txBody>
          <a:bodyPr>
            <a:spAutoFit/>
          </a:bodyPr>
          <a:lstStyle/>
          <a:p>
            <a:pPr>
              <a:spcBef>
                <a:spcPct val="50000"/>
              </a:spcBef>
            </a:pPr>
            <a:r>
              <a:rPr lang="ja-JP" altLang="en-US" dirty="0" smtClean="0"/>
              <a:t>（見え</a:t>
            </a:r>
            <a:r>
              <a:rPr lang="ja-JP" altLang="en-US" dirty="0"/>
              <a:t>ない</a:t>
            </a:r>
            <a:r>
              <a:rPr lang="ja-JP" altLang="en-US" dirty="0" smtClean="0"/>
              <a:t>）</a:t>
            </a:r>
            <a:endParaRPr lang="ja-JP" altLang="en-US" dirty="0"/>
          </a:p>
        </p:txBody>
      </p:sp>
      <p:sp>
        <p:nvSpPr>
          <p:cNvPr id="53" name="Oval 22"/>
          <p:cNvSpPr>
            <a:spLocks noChangeArrowheads="1"/>
          </p:cNvSpPr>
          <p:nvPr/>
        </p:nvSpPr>
        <p:spPr bwMode="auto">
          <a:xfrm>
            <a:off x="971550" y="3521075"/>
            <a:ext cx="1006475" cy="669925"/>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t>存在</a:t>
            </a:r>
            <a:endParaRPr lang="ja-JP" altLang="en-US" dirty="0"/>
          </a:p>
        </p:txBody>
      </p:sp>
      <p:sp>
        <p:nvSpPr>
          <p:cNvPr id="54" name="Text Box 29"/>
          <p:cNvSpPr txBox="1">
            <a:spLocks noChangeArrowheads="1"/>
          </p:cNvSpPr>
          <p:nvPr/>
        </p:nvSpPr>
        <p:spPr bwMode="auto">
          <a:xfrm>
            <a:off x="4498974" y="2439988"/>
            <a:ext cx="2737398" cy="923330"/>
          </a:xfrm>
          <a:prstGeom prst="rect">
            <a:avLst/>
          </a:prstGeom>
          <a:noFill/>
          <a:ln w="9525">
            <a:solidFill>
              <a:schemeClr val="bg2">
                <a:lumMod val="50000"/>
              </a:schemeClr>
            </a:solidFill>
            <a:miter lim="800000"/>
            <a:headEnd/>
            <a:tailEnd/>
          </a:ln>
        </p:spPr>
        <p:txBody>
          <a:bodyPr wrap="square">
            <a:spAutoFit/>
          </a:bodyPr>
          <a:lstStyle/>
          <a:p>
            <a:pPr>
              <a:spcBef>
                <a:spcPct val="50000"/>
              </a:spcBef>
            </a:pPr>
            <a:r>
              <a:rPr lang="ja-JP" altLang="en-US" dirty="0" smtClean="0"/>
              <a:t>内性は目には見えないが、必ずある種の</a:t>
            </a:r>
            <a:r>
              <a:rPr lang="ja-JP" altLang="en-US" b="1" dirty="0" smtClean="0">
                <a:solidFill>
                  <a:srgbClr val="FF0000"/>
                </a:solidFill>
              </a:rPr>
              <a:t>かたち</a:t>
            </a:r>
            <a:r>
              <a:rPr lang="ja-JP" altLang="en-US" dirty="0" smtClean="0"/>
              <a:t>をもっている</a:t>
            </a:r>
            <a:endParaRPr lang="ja-JP" altLang="en-US" dirty="0"/>
          </a:p>
        </p:txBody>
      </p:sp>
      <p:sp>
        <p:nvSpPr>
          <p:cNvPr id="55" name="Text Box 31"/>
          <p:cNvSpPr txBox="1">
            <a:spLocks noChangeArrowheads="1"/>
          </p:cNvSpPr>
          <p:nvPr/>
        </p:nvSpPr>
        <p:spPr bwMode="auto">
          <a:xfrm>
            <a:off x="7307263" y="2989263"/>
            <a:ext cx="649287" cy="369332"/>
          </a:xfrm>
          <a:prstGeom prst="rect">
            <a:avLst/>
          </a:prstGeom>
          <a:solidFill>
            <a:schemeClr val="bg2"/>
          </a:solidFill>
          <a:ln w="9525">
            <a:noFill/>
            <a:miter lim="800000"/>
            <a:headEnd/>
            <a:tailEnd/>
          </a:ln>
        </p:spPr>
        <p:txBody>
          <a:bodyPr>
            <a:spAutoFit/>
          </a:bodyPr>
          <a:lstStyle/>
          <a:p>
            <a:pPr>
              <a:spcBef>
                <a:spcPct val="50000"/>
              </a:spcBef>
            </a:pPr>
            <a:r>
              <a:rPr lang="ja-JP" altLang="en-US" dirty="0" smtClean="0"/>
              <a:t>性</a:t>
            </a:r>
            <a:r>
              <a:rPr lang="ja-JP" altLang="en-US" dirty="0"/>
              <a:t>相</a:t>
            </a:r>
          </a:p>
        </p:txBody>
      </p:sp>
      <p:sp>
        <p:nvSpPr>
          <p:cNvPr id="56" name="Text Box 32"/>
          <p:cNvSpPr txBox="1">
            <a:spLocks noChangeArrowheads="1"/>
          </p:cNvSpPr>
          <p:nvPr/>
        </p:nvSpPr>
        <p:spPr bwMode="auto">
          <a:xfrm>
            <a:off x="7307263" y="4357688"/>
            <a:ext cx="649287" cy="369332"/>
          </a:xfrm>
          <a:prstGeom prst="rect">
            <a:avLst/>
          </a:prstGeom>
          <a:solidFill>
            <a:schemeClr val="accent1"/>
          </a:solidFill>
          <a:ln w="9525">
            <a:noFill/>
            <a:miter lim="800000"/>
            <a:headEnd/>
            <a:tailEnd/>
          </a:ln>
        </p:spPr>
        <p:txBody>
          <a:bodyPr>
            <a:spAutoFit/>
          </a:bodyPr>
          <a:lstStyle/>
          <a:p>
            <a:pPr>
              <a:spcBef>
                <a:spcPct val="50000"/>
              </a:spcBef>
            </a:pPr>
            <a:r>
              <a:rPr lang="ja-JP" altLang="en-US" dirty="0">
                <a:solidFill>
                  <a:schemeClr val="bg1"/>
                </a:solidFill>
              </a:rPr>
              <a:t>形状</a:t>
            </a:r>
          </a:p>
        </p:txBody>
      </p:sp>
      <p:sp>
        <p:nvSpPr>
          <p:cNvPr id="57" name="Oval 33"/>
          <p:cNvSpPr>
            <a:spLocks noChangeArrowheads="1"/>
          </p:cNvSpPr>
          <p:nvPr/>
        </p:nvSpPr>
        <p:spPr bwMode="auto">
          <a:xfrm>
            <a:off x="1548272" y="3357563"/>
            <a:ext cx="3122008" cy="1006475"/>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anchor="ctr"/>
          <a:lstStyle/>
          <a:p>
            <a:pPr algn="ctr"/>
            <a:r>
              <a:rPr lang="ja-JP" altLang="en-US" dirty="0" smtClean="0"/>
              <a:t>同一存在の相対的な両面のかたち</a:t>
            </a:r>
            <a:endParaRPr lang="ja-JP" altLang="en-US" dirty="0"/>
          </a:p>
        </p:txBody>
      </p:sp>
      <p:sp>
        <p:nvSpPr>
          <p:cNvPr id="58" name="AutoShape 40"/>
          <p:cNvSpPr>
            <a:spLocks/>
          </p:cNvSpPr>
          <p:nvPr/>
        </p:nvSpPr>
        <p:spPr bwMode="auto">
          <a:xfrm>
            <a:off x="5491163" y="2519363"/>
            <a:ext cx="431800" cy="2662237"/>
          </a:xfrm>
          <a:prstGeom prst="rightBrace">
            <a:avLst>
              <a:gd name="adj1" fmla="val 48610"/>
              <a:gd name="adj2" fmla="val 50000"/>
            </a:avLst>
          </a:prstGeom>
          <a:noFill/>
          <a:ln w="28575">
            <a:solidFill>
              <a:schemeClr val="tx1"/>
            </a:solidFill>
            <a:round/>
            <a:headEnd/>
            <a:tailEnd/>
          </a:ln>
        </p:spPr>
        <p:txBody>
          <a:bodyPr wrap="none" anchor="ctr"/>
          <a:lstStyle/>
          <a:p>
            <a:endParaRPr lang="ja-JP" altLang="en-US"/>
          </a:p>
        </p:txBody>
      </p:sp>
      <p:sp>
        <p:nvSpPr>
          <p:cNvPr id="60" name="Text Box 30"/>
          <p:cNvSpPr txBox="1">
            <a:spLocks noChangeArrowheads="1"/>
          </p:cNvSpPr>
          <p:nvPr/>
        </p:nvSpPr>
        <p:spPr bwMode="auto">
          <a:xfrm>
            <a:off x="4498974" y="4357688"/>
            <a:ext cx="2737397" cy="923330"/>
          </a:xfrm>
          <a:prstGeom prst="rect">
            <a:avLst/>
          </a:prstGeom>
          <a:noFill/>
          <a:ln w="9525">
            <a:solidFill>
              <a:schemeClr val="bg2">
                <a:lumMod val="50000"/>
              </a:schemeClr>
            </a:solidFill>
            <a:miter lim="800000"/>
            <a:headEnd/>
            <a:tailEnd/>
          </a:ln>
        </p:spPr>
        <p:txBody>
          <a:bodyPr wrap="square">
            <a:spAutoFit/>
          </a:bodyPr>
          <a:lstStyle/>
          <a:p>
            <a:pPr>
              <a:spcBef>
                <a:spcPct val="50000"/>
              </a:spcBef>
            </a:pPr>
            <a:r>
              <a:rPr lang="ja-JP" altLang="en-US" dirty="0" smtClean="0"/>
              <a:t>内性に似て、外形も目に見える何らかの</a:t>
            </a:r>
            <a:r>
              <a:rPr lang="ja-JP" altLang="en-US" b="1" dirty="0" smtClean="0">
                <a:solidFill>
                  <a:srgbClr val="FF0000"/>
                </a:solidFill>
              </a:rPr>
              <a:t>かたち</a:t>
            </a:r>
            <a:r>
              <a:rPr lang="ja-JP" altLang="en-US" dirty="0" smtClean="0"/>
              <a:t>として現れる</a:t>
            </a:r>
            <a:endParaRPr lang="ja-JP" altLang="en-US" dirty="0"/>
          </a:p>
        </p:txBody>
      </p:sp>
      <p:sp>
        <p:nvSpPr>
          <p:cNvPr id="61" name="Text Box 34"/>
          <p:cNvSpPr txBox="1">
            <a:spLocks noChangeArrowheads="1"/>
          </p:cNvSpPr>
          <p:nvPr/>
        </p:nvSpPr>
        <p:spPr bwMode="auto">
          <a:xfrm>
            <a:off x="3716338" y="4841875"/>
            <a:ext cx="1584325" cy="369332"/>
          </a:xfrm>
          <a:prstGeom prst="rect">
            <a:avLst/>
          </a:prstGeom>
          <a:solidFill>
            <a:schemeClr val="folHlink"/>
          </a:solidFill>
          <a:ln w="9525">
            <a:noFill/>
            <a:miter lim="800000"/>
            <a:headEnd/>
            <a:tailEnd/>
          </a:ln>
        </p:spPr>
        <p:txBody>
          <a:bodyPr>
            <a:spAutoFit/>
          </a:bodyPr>
          <a:lstStyle/>
          <a:p>
            <a:pPr>
              <a:spcBef>
                <a:spcPct val="50000"/>
              </a:spcBef>
            </a:pPr>
            <a:r>
              <a:rPr lang="ja-JP" altLang="en-US" dirty="0" smtClean="0"/>
              <a:t>＝第</a:t>
            </a:r>
            <a:r>
              <a:rPr lang="en-US" altLang="ja-JP" dirty="0" smtClean="0"/>
              <a:t>2</a:t>
            </a:r>
            <a:r>
              <a:rPr lang="ja-JP" altLang="en-US" dirty="0" smtClean="0"/>
              <a:t>の性相</a:t>
            </a:r>
            <a:endParaRPr lang="ja-JP" altLang="en-US" dirty="0"/>
          </a:p>
        </p:txBody>
      </p:sp>
    </p:spTree>
    <p:extLst>
      <p:ext uri="{BB962C8B-B14F-4D97-AF65-F5344CB8AC3E}">
        <p14:creationId xmlns:p14="http://schemas.microsoft.com/office/powerpoint/2010/main" val="77055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strips(downRight)">
                                      <p:cBhvr>
                                        <p:cTn id="12" dur="500"/>
                                        <p:tgtEl>
                                          <p:spTgt spid="50"/>
                                        </p:tgtEl>
                                      </p:cBhvr>
                                    </p:animEffect>
                                  </p:childTnLst>
                                </p:cTn>
                              </p:par>
                            </p:childTnLst>
                          </p:cTn>
                        </p:par>
                        <p:par>
                          <p:cTn id="13" fill="hold">
                            <p:stCondLst>
                              <p:cond delay="500"/>
                            </p:stCondLst>
                            <p:childTnLst>
                              <p:par>
                                <p:cTn id="14" presetID="18" presetClass="entr" presetSubtype="3"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strips(upRight)">
                                      <p:cBhvr>
                                        <p:cTn id="16" dur="500"/>
                                        <p:tgtEl>
                                          <p:spTgt spid="45"/>
                                        </p:tgtEl>
                                      </p:cBhvr>
                                    </p:animEffect>
                                  </p:childTnLst>
                                </p:cTn>
                              </p:par>
                              <p:par>
                                <p:cTn id="17" presetID="12" presetClass="entr" presetSubtype="8"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slide(fromLeft)">
                                      <p:cBhvr>
                                        <p:cTn id="19" dur="500"/>
                                        <p:tgtEl>
                                          <p:spTgt spid="51"/>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strips(upRight)">
                                      <p:cBhvr>
                                        <p:cTn id="24" dur="500"/>
                                        <p:tgtEl>
                                          <p:spTgt spid="49"/>
                                        </p:tgtEl>
                                      </p:cBhvr>
                                    </p:animEffect>
                                  </p:childTnLst>
                                </p:cTn>
                              </p:par>
                            </p:childTnLst>
                          </p:cTn>
                        </p:par>
                        <p:par>
                          <p:cTn id="25" fill="hold">
                            <p:stCondLst>
                              <p:cond delay="500"/>
                            </p:stCondLst>
                            <p:childTnLst>
                              <p:par>
                                <p:cTn id="26" presetID="18" presetClass="entr" presetSubtype="3" fill="hold" grpId="0"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strips(upRight)">
                                      <p:cBhvr>
                                        <p:cTn id="28" dur="500"/>
                                        <p:tgtEl>
                                          <p:spTgt spid="46"/>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slide(fromLeft)">
                                      <p:cBhvr>
                                        <p:cTn id="31" dur="500"/>
                                        <p:tgtEl>
                                          <p:spTgt spid="52"/>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grpId="0" nodeType="click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slide(fromTop)">
                                      <p:cBhvr>
                                        <p:cTn id="36" dur="500"/>
                                        <p:tgtEl>
                                          <p:spTgt spid="48"/>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slide(fromBottom)">
                                      <p:cBhvr>
                                        <p:cTn id="39" dur="500"/>
                                        <p:tgtEl>
                                          <p:spTgt spid="25"/>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blinds(horizontal)">
                                      <p:cBhvr>
                                        <p:cTn id="44" dur="500"/>
                                        <p:tgtEl>
                                          <p:spTgt spid="54"/>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blinds(horizontal)">
                                      <p:cBhvr>
                                        <p:cTn id="49" dur="500"/>
                                        <p:tgtEl>
                                          <p:spTgt spid="60"/>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additive="base">
                                        <p:cTn id="54" dur="500" fill="hold"/>
                                        <p:tgtEl>
                                          <p:spTgt spid="55"/>
                                        </p:tgtEl>
                                        <p:attrNameLst>
                                          <p:attrName>ppt_x</p:attrName>
                                        </p:attrNameLst>
                                      </p:cBhvr>
                                      <p:tavLst>
                                        <p:tav tm="0">
                                          <p:val>
                                            <p:strVal val="0-#ppt_w/2"/>
                                          </p:val>
                                        </p:tav>
                                        <p:tav tm="100000">
                                          <p:val>
                                            <p:strVal val="#ppt_x"/>
                                          </p:val>
                                        </p:tav>
                                      </p:tavLst>
                                    </p:anim>
                                    <p:anim calcmode="lin" valueType="num">
                                      <p:cBhvr additive="base">
                                        <p:cTn id="55" dur="500" fill="hold"/>
                                        <p:tgtEl>
                                          <p:spTgt spid="55"/>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additive="base">
                                        <p:cTn id="60" dur="500" fill="hold"/>
                                        <p:tgtEl>
                                          <p:spTgt spid="56"/>
                                        </p:tgtEl>
                                        <p:attrNameLst>
                                          <p:attrName>ppt_x</p:attrName>
                                        </p:attrNameLst>
                                      </p:cBhvr>
                                      <p:tavLst>
                                        <p:tav tm="0">
                                          <p:val>
                                            <p:strVal val="0-#ppt_w/2"/>
                                          </p:val>
                                        </p:tav>
                                        <p:tav tm="100000">
                                          <p:val>
                                            <p:strVal val="#ppt_x"/>
                                          </p:val>
                                        </p:tav>
                                      </p:tavLst>
                                    </p:anim>
                                    <p:anim calcmode="lin" valueType="num">
                                      <p:cBhvr additive="base">
                                        <p:cTn id="61" dur="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2000"/>
                                        <p:tgtEl>
                                          <p:spTgt spid="45"/>
                                        </p:tgtEl>
                                      </p:cBhvr>
                                    </p:animEffect>
                                    <p:set>
                                      <p:cBhvr>
                                        <p:cTn id="66" dur="1" fill="hold">
                                          <p:stCondLst>
                                            <p:cond delay="1999"/>
                                          </p:stCondLst>
                                        </p:cTn>
                                        <p:tgtEl>
                                          <p:spTgt spid="45"/>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2000"/>
                                        <p:tgtEl>
                                          <p:spTgt spid="46"/>
                                        </p:tgtEl>
                                      </p:cBhvr>
                                    </p:animEffect>
                                    <p:set>
                                      <p:cBhvr>
                                        <p:cTn id="69" dur="1" fill="hold">
                                          <p:stCondLst>
                                            <p:cond delay="1999"/>
                                          </p:stCondLst>
                                        </p:cTn>
                                        <p:tgtEl>
                                          <p:spTgt spid="46"/>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2000"/>
                                        <p:tgtEl>
                                          <p:spTgt spid="48"/>
                                        </p:tgtEl>
                                      </p:cBhvr>
                                    </p:animEffect>
                                    <p:set>
                                      <p:cBhvr>
                                        <p:cTn id="72" dur="1" fill="hold">
                                          <p:stCondLst>
                                            <p:cond delay="1999"/>
                                          </p:stCondLst>
                                        </p:cTn>
                                        <p:tgtEl>
                                          <p:spTgt spid="48"/>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2000"/>
                                        <p:tgtEl>
                                          <p:spTgt spid="51"/>
                                        </p:tgtEl>
                                      </p:cBhvr>
                                    </p:animEffect>
                                    <p:set>
                                      <p:cBhvr>
                                        <p:cTn id="75" dur="1" fill="hold">
                                          <p:stCondLst>
                                            <p:cond delay="1999"/>
                                          </p:stCondLst>
                                        </p:cTn>
                                        <p:tgtEl>
                                          <p:spTgt spid="51"/>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2000"/>
                                        <p:tgtEl>
                                          <p:spTgt spid="52"/>
                                        </p:tgtEl>
                                      </p:cBhvr>
                                    </p:animEffect>
                                    <p:set>
                                      <p:cBhvr>
                                        <p:cTn id="78" dur="1" fill="hold">
                                          <p:stCondLst>
                                            <p:cond delay="1999"/>
                                          </p:stCondLst>
                                        </p:cTn>
                                        <p:tgtEl>
                                          <p:spTgt spid="52"/>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2000"/>
                                        <p:tgtEl>
                                          <p:spTgt spid="25"/>
                                        </p:tgtEl>
                                      </p:cBhvr>
                                    </p:animEffect>
                                    <p:set>
                                      <p:cBhvr>
                                        <p:cTn id="81" dur="1" fill="hold">
                                          <p:stCondLst>
                                            <p:cond delay="1999"/>
                                          </p:stCondLst>
                                        </p:cTn>
                                        <p:tgtEl>
                                          <p:spTgt spid="25"/>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2000"/>
                                        <p:tgtEl>
                                          <p:spTgt spid="54"/>
                                        </p:tgtEl>
                                      </p:cBhvr>
                                    </p:animEffect>
                                    <p:set>
                                      <p:cBhvr>
                                        <p:cTn id="84" dur="1" fill="hold">
                                          <p:stCondLst>
                                            <p:cond delay="1999"/>
                                          </p:stCondLst>
                                        </p:cTn>
                                        <p:tgtEl>
                                          <p:spTgt spid="54"/>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2000"/>
                                        <p:tgtEl>
                                          <p:spTgt spid="60"/>
                                        </p:tgtEl>
                                      </p:cBhvr>
                                    </p:animEffect>
                                    <p:set>
                                      <p:cBhvr>
                                        <p:cTn id="87" dur="1" fill="hold">
                                          <p:stCondLst>
                                            <p:cond delay="1999"/>
                                          </p:stCondLst>
                                        </p:cTn>
                                        <p:tgtEl>
                                          <p:spTgt spid="60"/>
                                        </p:tgtEl>
                                        <p:attrNameLst>
                                          <p:attrName>style.visibility</p:attrName>
                                        </p:attrNameLst>
                                      </p:cBhvr>
                                      <p:to>
                                        <p:strVal val="hidden"/>
                                      </p:to>
                                    </p:set>
                                  </p:childTnLst>
                                </p:cTn>
                              </p:par>
                              <p:par>
                                <p:cTn id="88" presetID="35" presetClass="path" presetSubtype="0" accel="50000" decel="50000" fill="hold" grpId="1" nodeType="withEffect">
                                  <p:stCondLst>
                                    <p:cond delay="0"/>
                                  </p:stCondLst>
                                  <p:childTnLst>
                                    <p:animMotion origin="layout" path="M 1.38889E-6 0 L -0.49618 -0.06204 " pathEditMode="relative" rAng="0" ptsTypes="AA">
                                      <p:cBhvr>
                                        <p:cTn id="89" dur="2000" fill="hold"/>
                                        <p:tgtEl>
                                          <p:spTgt spid="55"/>
                                        </p:tgtEl>
                                        <p:attrNameLst>
                                          <p:attrName>ppt_x</p:attrName>
                                          <p:attrName>ppt_y</p:attrName>
                                        </p:attrNameLst>
                                      </p:cBhvr>
                                      <p:rCtr x="-24800" y="-3100"/>
                                    </p:animMotion>
                                  </p:childTnLst>
                                </p:cTn>
                              </p:par>
                              <p:par>
                                <p:cTn id="90" presetID="35" presetClass="path" presetSubtype="0" accel="50000" decel="50000" fill="hold" grpId="1" nodeType="withEffect">
                                  <p:stCondLst>
                                    <p:cond delay="0"/>
                                  </p:stCondLst>
                                  <p:childTnLst>
                                    <p:animMotion origin="layout" path="M 1.38889E-6 2.96296E-6 L -0.49618 0.06967 " pathEditMode="relative" rAng="0" ptsTypes="AA">
                                      <p:cBhvr>
                                        <p:cTn id="91" dur="2000" fill="hold"/>
                                        <p:tgtEl>
                                          <p:spTgt spid="56"/>
                                        </p:tgtEl>
                                        <p:attrNameLst>
                                          <p:attrName>ppt_x</p:attrName>
                                          <p:attrName>ppt_y</p:attrName>
                                        </p:attrNameLst>
                                      </p:cBhvr>
                                      <p:rCtr x="-24800" y="3500"/>
                                    </p:animMotion>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grpId="1" nodeType="clickEffect">
                                  <p:stCondLst>
                                    <p:cond delay="0"/>
                                  </p:stCondLst>
                                  <p:childTnLst>
                                    <p:animEffect transition="out" filter="fade">
                                      <p:cBhvr>
                                        <p:cTn id="95" dur="500"/>
                                        <p:tgtEl>
                                          <p:spTgt spid="53"/>
                                        </p:tgtEl>
                                      </p:cBhvr>
                                    </p:animEffect>
                                    <p:set>
                                      <p:cBhvr>
                                        <p:cTn id="96" dur="1" fill="hold">
                                          <p:stCondLst>
                                            <p:cond delay="499"/>
                                          </p:stCondLst>
                                        </p:cTn>
                                        <p:tgtEl>
                                          <p:spTgt spid="53"/>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500"/>
                                        <p:tgtEl>
                                          <p:spTgt spid="49"/>
                                        </p:tgtEl>
                                      </p:cBhvr>
                                    </p:animEffect>
                                    <p:set>
                                      <p:cBhvr>
                                        <p:cTn id="99" dur="1" fill="hold">
                                          <p:stCondLst>
                                            <p:cond delay="499"/>
                                          </p:stCondLst>
                                        </p:cTn>
                                        <p:tgtEl>
                                          <p:spTgt spid="49"/>
                                        </p:tgtEl>
                                        <p:attrNameLst>
                                          <p:attrName>style.visibility</p:attrName>
                                        </p:attrNameLst>
                                      </p:cBhvr>
                                      <p:to>
                                        <p:strVal val="hidden"/>
                                      </p:to>
                                    </p:set>
                                  </p:childTnLst>
                                </p:cTn>
                              </p:par>
                              <p:par>
                                <p:cTn id="100" presetID="10" presetClass="exit" presetSubtype="0" fill="hold" grpId="1" nodeType="withEffect">
                                  <p:stCondLst>
                                    <p:cond delay="0"/>
                                  </p:stCondLst>
                                  <p:childTnLst>
                                    <p:animEffect transition="out" filter="fade">
                                      <p:cBhvr>
                                        <p:cTn id="101" dur="500"/>
                                        <p:tgtEl>
                                          <p:spTgt spid="50"/>
                                        </p:tgtEl>
                                      </p:cBhvr>
                                    </p:animEffect>
                                    <p:set>
                                      <p:cBhvr>
                                        <p:cTn id="102" dur="1" fill="hold">
                                          <p:stCondLst>
                                            <p:cond delay="499"/>
                                          </p:stCondLst>
                                        </p:cTn>
                                        <p:tgtEl>
                                          <p:spTgt spid="50"/>
                                        </p:tgtEl>
                                        <p:attrNameLst>
                                          <p:attrName>style.visibility</p:attrName>
                                        </p:attrNameLst>
                                      </p:cBhvr>
                                      <p:to>
                                        <p:strVal val="hidden"/>
                                      </p:to>
                                    </p:set>
                                  </p:childTnLst>
                                </p:cTn>
                              </p:par>
                              <p:par>
                                <p:cTn id="103" presetID="10" presetClass="entr" presetSubtype="0" fill="hold" grpId="0" nodeType="withEffect">
                                  <p:stCondLst>
                                    <p:cond delay="0"/>
                                  </p:stCondLst>
                                  <p:childTnLst>
                                    <p:set>
                                      <p:cBhvr>
                                        <p:cTn id="104" dur="1" fill="hold">
                                          <p:stCondLst>
                                            <p:cond delay="0"/>
                                          </p:stCondLst>
                                        </p:cTn>
                                        <p:tgtEl>
                                          <p:spTgt spid="57"/>
                                        </p:tgtEl>
                                        <p:attrNameLst>
                                          <p:attrName>style.visibility</p:attrName>
                                        </p:attrNameLst>
                                      </p:cBhvr>
                                      <p:to>
                                        <p:strVal val="visible"/>
                                      </p:to>
                                    </p:set>
                                    <p:animEffect transition="in" filter="fade">
                                      <p:cBhvr>
                                        <p:cTn id="105" dur="500"/>
                                        <p:tgtEl>
                                          <p:spTgt spid="57"/>
                                        </p:tgtEl>
                                      </p:cBhvr>
                                    </p:animEffect>
                                  </p:childTnLst>
                                </p:cTn>
                              </p:par>
                            </p:childTnLst>
                          </p:cTn>
                        </p:par>
                        <p:par>
                          <p:cTn id="106" fill="hold">
                            <p:stCondLst>
                              <p:cond delay="500"/>
                            </p:stCondLst>
                            <p:childTnLst>
                              <p:par>
                                <p:cTn id="107" presetID="19" presetClass="entr" presetSubtype="10" fill="hold" grpId="0" nodeType="afterEffect">
                                  <p:stCondLst>
                                    <p:cond delay="0"/>
                                  </p:stCondLst>
                                  <p:childTnLst>
                                    <p:set>
                                      <p:cBhvr>
                                        <p:cTn id="108" dur="1" fill="hold">
                                          <p:stCondLst>
                                            <p:cond delay="0"/>
                                          </p:stCondLst>
                                        </p:cTn>
                                        <p:tgtEl>
                                          <p:spTgt spid="44"/>
                                        </p:tgtEl>
                                        <p:attrNameLst>
                                          <p:attrName>style.visibility</p:attrName>
                                        </p:attrNameLst>
                                      </p:cBhvr>
                                      <p:to>
                                        <p:strVal val="visible"/>
                                      </p:to>
                                    </p:set>
                                    <p:anim calcmode="lin" valueType="num">
                                      <p:cBhvr>
                                        <p:cTn id="109" dur="5000" fill="hold"/>
                                        <p:tgtEl>
                                          <p:spTgt spid="44"/>
                                        </p:tgtEl>
                                        <p:attrNameLst>
                                          <p:attrName>ppt_w</p:attrName>
                                        </p:attrNameLst>
                                      </p:cBhvr>
                                      <p:tavLst>
                                        <p:tav tm="0" fmla="#ppt_w*sin(2.5*pi*$)">
                                          <p:val>
                                            <p:fltVal val="0"/>
                                          </p:val>
                                        </p:tav>
                                        <p:tav tm="100000">
                                          <p:val>
                                            <p:fltVal val="1"/>
                                          </p:val>
                                        </p:tav>
                                      </p:tavLst>
                                    </p:anim>
                                    <p:anim calcmode="lin" valueType="num">
                                      <p:cBhvr>
                                        <p:cTn id="110" dur="5000" fill="hold"/>
                                        <p:tgtEl>
                                          <p:spTgt spid="44"/>
                                        </p:tgtEl>
                                        <p:attrNameLst>
                                          <p:attrName>ppt_h</p:attrName>
                                        </p:attrNameLst>
                                      </p:cBhvr>
                                      <p:tavLst>
                                        <p:tav tm="0">
                                          <p:val>
                                            <p:strVal val="#ppt_h"/>
                                          </p:val>
                                        </p:tav>
                                        <p:tav tm="100000">
                                          <p:val>
                                            <p:strVal val="#ppt_h"/>
                                          </p:val>
                                        </p:tav>
                                      </p:tavLst>
                                    </p:anim>
                                  </p:childTnLst>
                                </p:cTn>
                              </p:par>
                            </p:childTnLst>
                          </p:cTn>
                        </p:par>
                      </p:childTnLst>
                    </p:cTn>
                  </p:par>
                  <p:par>
                    <p:cTn id="111" fill="hold">
                      <p:stCondLst>
                        <p:cond delay="indefinite"/>
                      </p:stCondLst>
                      <p:childTnLst>
                        <p:par>
                          <p:cTn id="112" fill="hold">
                            <p:stCondLst>
                              <p:cond delay="0"/>
                            </p:stCondLst>
                            <p:childTnLst>
                              <p:par>
                                <p:cTn id="113" presetID="12" presetClass="entr" presetSubtype="8" fill="hold" grpId="0" nodeType="clickEffect">
                                  <p:stCondLst>
                                    <p:cond delay="0"/>
                                  </p:stCondLst>
                                  <p:childTnLst>
                                    <p:set>
                                      <p:cBhvr>
                                        <p:cTn id="114" dur="1" fill="hold">
                                          <p:stCondLst>
                                            <p:cond delay="0"/>
                                          </p:stCondLst>
                                        </p:cTn>
                                        <p:tgtEl>
                                          <p:spTgt spid="61"/>
                                        </p:tgtEl>
                                        <p:attrNameLst>
                                          <p:attrName>style.visibility</p:attrName>
                                        </p:attrNameLst>
                                      </p:cBhvr>
                                      <p:to>
                                        <p:strVal val="visible"/>
                                      </p:to>
                                    </p:set>
                                    <p:animEffect transition="in" filter="slide(fromLeft)">
                                      <p:cBhvr>
                                        <p:cTn id="115" dur="500"/>
                                        <p:tgtEl>
                                          <p:spTgt spid="61"/>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58"/>
                                        </p:tgtEl>
                                        <p:attrNameLst>
                                          <p:attrName>style.visibility</p:attrName>
                                        </p:attrNameLst>
                                      </p:cBhvr>
                                      <p:to>
                                        <p:strVal val="visible"/>
                                      </p:to>
                                    </p:set>
                                    <p:animEffect transition="in" filter="wipe(left)">
                                      <p:cBhvr>
                                        <p:cTn id="120" dur="500"/>
                                        <p:tgtEl>
                                          <p:spTgt spid="58"/>
                                        </p:tgtEl>
                                      </p:cBhvr>
                                    </p:animEffect>
                                  </p:childTnLst>
                                </p:cTn>
                              </p:par>
                            </p:childTnLst>
                          </p:cTn>
                        </p:par>
                        <p:par>
                          <p:cTn id="121" fill="hold">
                            <p:stCondLst>
                              <p:cond delay="500"/>
                            </p:stCondLst>
                            <p:childTnLst>
                              <p:par>
                                <p:cTn id="122" presetID="4" presetClass="entr" presetSubtype="32" fill="hold" grpId="0" nodeType="afterEffect">
                                  <p:stCondLst>
                                    <p:cond delay="0"/>
                                  </p:stCondLst>
                                  <p:childTnLst>
                                    <p:set>
                                      <p:cBhvr>
                                        <p:cTn id="123" dur="1" fill="hold">
                                          <p:stCondLst>
                                            <p:cond delay="0"/>
                                          </p:stCondLst>
                                        </p:cTn>
                                        <p:tgtEl>
                                          <p:spTgt spid="47"/>
                                        </p:tgtEl>
                                        <p:attrNameLst>
                                          <p:attrName>style.visibility</p:attrName>
                                        </p:attrNameLst>
                                      </p:cBhvr>
                                      <p:to>
                                        <p:strVal val="visible"/>
                                      </p:to>
                                    </p:set>
                                    <p:animEffect transition="in" filter="box(out)">
                                      <p:cBhvr>
                                        <p:cTn id="12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44" grpId="0" animBg="1"/>
      <p:bldP spid="45" grpId="0"/>
      <p:bldP spid="45" grpId="1"/>
      <p:bldP spid="46" grpId="0"/>
      <p:bldP spid="46" grpId="1"/>
      <p:bldP spid="47" grpId="0" animBg="1"/>
      <p:bldP spid="48" grpId="0" animBg="1"/>
      <p:bldP spid="48" grpId="1" animBg="1"/>
      <p:bldP spid="49" grpId="0" animBg="1"/>
      <p:bldP spid="49" grpId="1" animBg="1"/>
      <p:bldP spid="50" grpId="0" animBg="1"/>
      <p:bldP spid="50" grpId="1" animBg="1"/>
      <p:bldP spid="51" grpId="0"/>
      <p:bldP spid="51" grpId="1"/>
      <p:bldP spid="52" grpId="0"/>
      <p:bldP spid="52" grpId="1"/>
      <p:bldP spid="53" grpId="0" animBg="1"/>
      <p:bldP spid="53" grpId="1" animBg="1"/>
      <p:bldP spid="54" grpId="0" animBg="1"/>
      <p:bldP spid="54" grpId="1" animBg="1"/>
      <p:bldP spid="55" grpId="0" animBg="1"/>
      <p:bldP spid="55" grpId="1" animBg="1"/>
      <p:bldP spid="56" grpId="0" animBg="1"/>
      <p:bldP spid="56" grpId="1" animBg="1"/>
      <p:bldP spid="57" grpId="0" animBg="1"/>
      <p:bldP spid="58" grpId="0" animBg="1"/>
      <p:bldP spid="60" grpId="0" animBg="1"/>
      <p:bldP spid="60" grpId="1" animBg="1"/>
      <p:bldP spid="6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a:t>人</a:t>
            </a:r>
            <a:r>
              <a:rPr lang="ja-JP" altLang="en-US" dirty="0" smtClean="0"/>
              <a:t>間</a:t>
            </a:r>
            <a:endParaRPr kumimoji="1"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22" name="AutoShape 38"/>
          <p:cNvSpPr>
            <a:spLocks noChangeArrowheads="1"/>
          </p:cNvSpPr>
          <p:nvPr/>
        </p:nvSpPr>
        <p:spPr bwMode="auto">
          <a:xfrm>
            <a:off x="3081088" y="2937825"/>
            <a:ext cx="1368425" cy="1800225"/>
          </a:xfrm>
          <a:prstGeom prst="upDownArrow">
            <a:avLst>
              <a:gd name="adj1" fmla="val 56148"/>
              <a:gd name="adj2" fmla="val 26335"/>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p>
        </p:txBody>
      </p:sp>
      <p:sp>
        <p:nvSpPr>
          <p:cNvPr id="23" name="AutoShape 35"/>
          <p:cNvSpPr>
            <a:spLocks noChangeArrowheads="1"/>
          </p:cNvSpPr>
          <p:nvPr/>
        </p:nvSpPr>
        <p:spPr bwMode="auto">
          <a:xfrm rot="-5400000">
            <a:off x="3945182" y="3477357"/>
            <a:ext cx="3065463" cy="485775"/>
          </a:xfrm>
          <a:custGeom>
            <a:avLst/>
            <a:gdLst>
              <a:gd name="T0" fmla="*/ 2147483647 w 21600"/>
              <a:gd name="T1" fmla="*/ 0 h 21600"/>
              <a:gd name="T2" fmla="*/ 0 w 21600"/>
              <a:gd name="T3" fmla="*/ 122848180 h 21600"/>
              <a:gd name="T4" fmla="*/ 2147483647 w 21600"/>
              <a:gd name="T5" fmla="*/ 245695820 h 21600"/>
              <a:gd name="T6" fmla="*/ 2147483647 w 21600"/>
              <a:gd name="T7" fmla="*/ 122848180 h 21600"/>
              <a:gd name="T8" fmla="*/ 17694720 60000 65536"/>
              <a:gd name="T9" fmla="*/ 11796480 60000 65536"/>
              <a:gd name="T10" fmla="*/ 5898240 60000 65536"/>
              <a:gd name="T11" fmla="*/ 0 60000 65536"/>
              <a:gd name="T12" fmla="*/ 3375 w 21600"/>
              <a:gd name="T13" fmla="*/ 6847 h 21600"/>
              <a:gd name="T14" fmla="*/ 20560 w 21600"/>
              <a:gd name="T15" fmla="*/ 14753 h 21600"/>
            </a:gdLst>
            <a:ahLst/>
            <a:cxnLst>
              <a:cxn ang="T8">
                <a:pos x="T0" y="T1"/>
              </a:cxn>
              <a:cxn ang="T9">
                <a:pos x="T2" y="T3"/>
              </a:cxn>
              <a:cxn ang="T10">
                <a:pos x="T4" y="T5"/>
              </a:cxn>
              <a:cxn ang="T11">
                <a:pos x="T6" y="T7"/>
              </a:cxn>
            </a:cxnLst>
            <a:rect l="T12" t="T13" r="T14" b="T15"/>
            <a:pathLst>
              <a:path w="21600" h="21600">
                <a:moveTo>
                  <a:pt x="18758" y="0"/>
                </a:moveTo>
                <a:lnTo>
                  <a:pt x="18758" y="6847"/>
                </a:lnTo>
                <a:lnTo>
                  <a:pt x="3375" y="6847"/>
                </a:lnTo>
                <a:lnTo>
                  <a:pt x="3375" y="14753"/>
                </a:lnTo>
                <a:lnTo>
                  <a:pt x="18758" y="14753"/>
                </a:lnTo>
                <a:lnTo>
                  <a:pt x="18758" y="21600"/>
                </a:lnTo>
                <a:lnTo>
                  <a:pt x="21600" y="10800"/>
                </a:lnTo>
                <a:close/>
              </a:path>
              <a:path w="21600" h="21600">
                <a:moveTo>
                  <a:pt x="1350" y="6847"/>
                </a:moveTo>
                <a:lnTo>
                  <a:pt x="1350" y="14753"/>
                </a:lnTo>
                <a:lnTo>
                  <a:pt x="2700" y="14753"/>
                </a:lnTo>
                <a:lnTo>
                  <a:pt x="2700" y="6847"/>
                </a:lnTo>
                <a:close/>
              </a:path>
              <a:path w="21600" h="21600">
                <a:moveTo>
                  <a:pt x="0" y="6847"/>
                </a:moveTo>
                <a:lnTo>
                  <a:pt x="0" y="14753"/>
                </a:lnTo>
                <a:lnTo>
                  <a:pt x="675" y="14753"/>
                </a:lnTo>
                <a:lnTo>
                  <a:pt x="675" y="6847"/>
                </a:lnTo>
                <a:close/>
              </a:path>
            </a:pathLst>
          </a:custGeom>
          <a:gradFill rotWithShape="1">
            <a:gsLst>
              <a:gs pos="0">
                <a:schemeClr val="accent1"/>
              </a:gs>
              <a:gs pos="100000">
                <a:schemeClr val="bg2"/>
              </a:gs>
            </a:gsLst>
            <a:lin ang="0" scaled="1"/>
          </a:gradFill>
          <a:ln w="9525">
            <a:solidFill>
              <a:schemeClr val="tx1"/>
            </a:solidFill>
            <a:miter lim="800000"/>
            <a:headEnd/>
            <a:tailEnd/>
          </a:ln>
        </p:spPr>
        <p:txBody>
          <a:bodyPr wrap="none" anchor="ctr"/>
          <a:lstStyle/>
          <a:p>
            <a:endParaRPr lang="ja-JP" altLang="en-US"/>
          </a:p>
        </p:txBody>
      </p:sp>
      <p:sp>
        <p:nvSpPr>
          <p:cNvPr id="24" name="Text Box 17"/>
          <p:cNvSpPr txBox="1">
            <a:spLocks noChangeArrowheads="1"/>
          </p:cNvSpPr>
          <p:nvPr/>
        </p:nvSpPr>
        <p:spPr bwMode="auto">
          <a:xfrm>
            <a:off x="2365985" y="4370736"/>
            <a:ext cx="661606" cy="369332"/>
          </a:xfrm>
          <a:prstGeom prst="rect">
            <a:avLst/>
          </a:prstGeom>
          <a:noFill/>
          <a:ln w="9525">
            <a:noFill/>
            <a:miter lim="800000"/>
            <a:headEnd/>
            <a:tailEnd/>
          </a:ln>
        </p:spPr>
        <p:txBody>
          <a:bodyPr wrap="square">
            <a:spAutoFit/>
          </a:bodyPr>
          <a:lstStyle/>
          <a:p>
            <a:pPr algn="ctr">
              <a:spcBef>
                <a:spcPct val="50000"/>
              </a:spcBef>
            </a:pPr>
            <a:r>
              <a:rPr lang="ja-JP" altLang="en-US" b="1" dirty="0" smtClean="0"/>
              <a:t>体</a:t>
            </a:r>
            <a:endParaRPr lang="ja-JP" altLang="en-US" b="1" dirty="0"/>
          </a:p>
        </p:txBody>
      </p:sp>
      <p:sp>
        <p:nvSpPr>
          <p:cNvPr id="26" name="Text Box 18"/>
          <p:cNvSpPr txBox="1">
            <a:spLocks noChangeArrowheads="1"/>
          </p:cNvSpPr>
          <p:nvPr/>
        </p:nvSpPr>
        <p:spPr bwMode="auto">
          <a:xfrm>
            <a:off x="2365985" y="3002311"/>
            <a:ext cx="661606" cy="369332"/>
          </a:xfrm>
          <a:prstGeom prst="rect">
            <a:avLst/>
          </a:prstGeom>
          <a:noFill/>
          <a:ln w="9525">
            <a:noFill/>
            <a:miter lim="800000"/>
            <a:headEnd/>
            <a:tailEnd/>
          </a:ln>
        </p:spPr>
        <p:txBody>
          <a:bodyPr wrap="square">
            <a:spAutoFit/>
          </a:bodyPr>
          <a:lstStyle/>
          <a:p>
            <a:pPr algn="ctr">
              <a:spcBef>
                <a:spcPct val="50000"/>
              </a:spcBef>
            </a:pPr>
            <a:r>
              <a:rPr lang="ja-JP" altLang="en-US" dirty="0" smtClean="0"/>
              <a:t>心</a:t>
            </a:r>
            <a:endParaRPr lang="ja-JP" altLang="en-US" dirty="0"/>
          </a:p>
        </p:txBody>
      </p:sp>
      <p:sp>
        <p:nvSpPr>
          <p:cNvPr id="27" name="Text Box 19"/>
          <p:cNvSpPr txBox="1">
            <a:spLocks noChangeArrowheads="1"/>
          </p:cNvSpPr>
          <p:nvPr/>
        </p:nvSpPr>
        <p:spPr bwMode="auto">
          <a:xfrm>
            <a:off x="6082925" y="3622038"/>
            <a:ext cx="1439863" cy="461665"/>
          </a:xfrm>
          <a:prstGeom prst="rect">
            <a:avLst/>
          </a:prstGeom>
          <a:solidFill>
            <a:schemeClr val="folHlink"/>
          </a:solidFill>
          <a:ln w="9525">
            <a:noFill/>
            <a:miter lim="800000"/>
            <a:headEnd/>
            <a:tailEnd/>
          </a:ln>
        </p:spPr>
        <p:txBody>
          <a:bodyPr>
            <a:spAutoFit/>
          </a:bodyPr>
          <a:lstStyle/>
          <a:p>
            <a:pPr>
              <a:spcBef>
                <a:spcPct val="50000"/>
              </a:spcBef>
            </a:pPr>
            <a:r>
              <a:rPr lang="ja-JP" altLang="en-US" sz="2400" b="1" dirty="0" smtClean="0"/>
              <a:t>二性性相</a:t>
            </a:r>
            <a:endParaRPr lang="ja-JP" altLang="en-US" sz="2400" b="1" dirty="0"/>
          </a:p>
        </p:txBody>
      </p:sp>
      <p:sp>
        <p:nvSpPr>
          <p:cNvPr id="28" name="AutoShape 20"/>
          <p:cNvSpPr>
            <a:spLocks noChangeArrowheads="1"/>
          </p:cNvSpPr>
          <p:nvPr/>
        </p:nvSpPr>
        <p:spPr bwMode="auto">
          <a:xfrm>
            <a:off x="2448972" y="3495038"/>
            <a:ext cx="485775" cy="792162"/>
          </a:xfrm>
          <a:prstGeom prst="downArrow">
            <a:avLst>
              <a:gd name="adj1" fmla="val 43139"/>
              <a:gd name="adj2" fmla="val 46732"/>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p>
        </p:txBody>
      </p:sp>
      <p:sp>
        <p:nvSpPr>
          <p:cNvPr id="29" name="Line 21"/>
          <p:cNvSpPr>
            <a:spLocks noChangeShapeType="1"/>
          </p:cNvSpPr>
          <p:nvPr/>
        </p:nvSpPr>
        <p:spPr bwMode="auto">
          <a:xfrm flipV="1">
            <a:off x="1760163" y="3279138"/>
            <a:ext cx="719137" cy="576262"/>
          </a:xfrm>
          <a:prstGeom prst="line">
            <a:avLst/>
          </a:prstGeom>
          <a:noFill/>
          <a:ln w="9525">
            <a:solidFill>
              <a:schemeClr val="tx1"/>
            </a:solidFill>
            <a:round/>
            <a:headEnd/>
            <a:tailEnd type="triangle" w="med" len="med"/>
          </a:ln>
        </p:spPr>
        <p:txBody>
          <a:bodyPr/>
          <a:lstStyle/>
          <a:p>
            <a:endParaRPr lang="ja-JP" altLang="en-US"/>
          </a:p>
        </p:txBody>
      </p:sp>
      <p:sp>
        <p:nvSpPr>
          <p:cNvPr id="30" name="Line 22"/>
          <p:cNvSpPr>
            <a:spLocks noChangeShapeType="1"/>
          </p:cNvSpPr>
          <p:nvPr/>
        </p:nvSpPr>
        <p:spPr bwMode="auto">
          <a:xfrm>
            <a:off x="1760163" y="3855400"/>
            <a:ext cx="719137" cy="576263"/>
          </a:xfrm>
          <a:prstGeom prst="line">
            <a:avLst/>
          </a:prstGeom>
          <a:noFill/>
          <a:ln w="9525">
            <a:solidFill>
              <a:schemeClr val="tx1"/>
            </a:solidFill>
            <a:round/>
            <a:headEnd/>
            <a:tailEnd type="triangle" w="med" len="med"/>
          </a:ln>
        </p:spPr>
        <p:txBody>
          <a:bodyPr/>
          <a:lstStyle/>
          <a:p>
            <a:endParaRPr lang="ja-JP" altLang="en-US"/>
          </a:p>
        </p:txBody>
      </p:sp>
      <p:sp>
        <p:nvSpPr>
          <p:cNvPr id="31" name="Text Box 23"/>
          <p:cNvSpPr txBox="1">
            <a:spLocks noChangeArrowheads="1"/>
          </p:cNvSpPr>
          <p:nvPr/>
        </p:nvSpPr>
        <p:spPr bwMode="auto">
          <a:xfrm>
            <a:off x="2914275" y="4360225"/>
            <a:ext cx="1079500" cy="369332"/>
          </a:xfrm>
          <a:prstGeom prst="rect">
            <a:avLst/>
          </a:prstGeom>
          <a:noFill/>
          <a:ln w="9525">
            <a:noFill/>
            <a:miter lim="800000"/>
            <a:headEnd/>
            <a:tailEnd/>
          </a:ln>
        </p:spPr>
        <p:txBody>
          <a:bodyPr>
            <a:spAutoFit/>
          </a:bodyPr>
          <a:lstStyle/>
          <a:p>
            <a:pPr>
              <a:spcBef>
                <a:spcPct val="50000"/>
              </a:spcBef>
            </a:pPr>
            <a:r>
              <a:rPr lang="ja-JP" altLang="en-US" dirty="0" smtClean="0"/>
              <a:t>（外形）</a:t>
            </a:r>
            <a:endParaRPr lang="ja-JP" altLang="en-US" dirty="0"/>
          </a:p>
        </p:txBody>
      </p:sp>
      <p:sp>
        <p:nvSpPr>
          <p:cNvPr id="32" name="Text Box 24"/>
          <p:cNvSpPr txBox="1">
            <a:spLocks noChangeArrowheads="1"/>
          </p:cNvSpPr>
          <p:nvPr/>
        </p:nvSpPr>
        <p:spPr bwMode="auto">
          <a:xfrm>
            <a:off x="2960188" y="2991800"/>
            <a:ext cx="1296987" cy="369332"/>
          </a:xfrm>
          <a:prstGeom prst="rect">
            <a:avLst/>
          </a:prstGeom>
          <a:noFill/>
          <a:ln w="9525">
            <a:noFill/>
            <a:miter lim="800000"/>
            <a:headEnd/>
            <a:tailEnd/>
          </a:ln>
        </p:spPr>
        <p:txBody>
          <a:bodyPr>
            <a:spAutoFit/>
          </a:bodyPr>
          <a:lstStyle/>
          <a:p>
            <a:pPr>
              <a:spcBef>
                <a:spcPct val="50000"/>
              </a:spcBef>
            </a:pPr>
            <a:r>
              <a:rPr lang="ja-JP" altLang="en-US" dirty="0" smtClean="0"/>
              <a:t>（内性）</a:t>
            </a:r>
            <a:endParaRPr lang="ja-JP" altLang="en-US" dirty="0"/>
          </a:p>
        </p:txBody>
      </p:sp>
      <p:sp>
        <p:nvSpPr>
          <p:cNvPr id="34" name="Oval 26"/>
          <p:cNvSpPr>
            <a:spLocks noChangeArrowheads="1"/>
          </p:cNvSpPr>
          <p:nvPr/>
        </p:nvSpPr>
        <p:spPr bwMode="auto">
          <a:xfrm>
            <a:off x="969588" y="3523613"/>
            <a:ext cx="1006475" cy="669925"/>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smtClean="0"/>
              <a:t>人間</a:t>
            </a:r>
            <a:endParaRPr lang="ja-JP" altLang="en-US" dirty="0"/>
          </a:p>
        </p:txBody>
      </p:sp>
      <p:sp>
        <p:nvSpPr>
          <p:cNvPr id="35" name="Text Box 27"/>
          <p:cNvSpPr txBox="1">
            <a:spLocks noChangeArrowheads="1"/>
          </p:cNvSpPr>
          <p:nvPr/>
        </p:nvSpPr>
        <p:spPr bwMode="auto">
          <a:xfrm>
            <a:off x="3833626" y="2707638"/>
            <a:ext cx="1974576" cy="646331"/>
          </a:xfrm>
          <a:prstGeom prst="rect">
            <a:avLst/>
          </a:prstGeom>
          <a:solidFill>
            <a:schemeClr val="bg1"/>
          </a:solidFill>
          <a:ln w="9525">
            <a:solidFill>
              <a:schemeClr val="bg2">
                <a:lumMod val="50000"/>
              </a:schemeClr>
            </a:solidFill>
            <a:miter lim="800000"/>
            <a:headEnd/>
            <a:tailEnd/>
          </a:ln>
        </p:spPr>
        <p:txBody>
          <a:bodyPr wrap="square">
            <a:spAutoFit/>
          </a:bodyPr>
          <a:lstStyle/>
          <a:p>
            <a:pPr>
              <a:spcBef>
                <a:spcPct val="50000"/>
              </a:spcBef>
            </a:pPr>
            <a:r>
              <a:rPr lang="ja-JP" altLang="en-US" dirty="0"/>
              <a:t>心</a:t>
            </a:r>
            <a:r>
              <a:rPr lang="ja-JP" altLang="en-US" dirty="0" smtClean="0"/>
              <a:t>がある</a:t>
            </a:r>
            <a:r>
              <a:rPr lang="ja-JP" altLang="en-US" b="1" dirty="0" smtClean="0">
                <a:solidFill>
                  <a:srgbClr val="FF0000"/>
                </a:solidFill>
              </a:rPr>
              <a:t>かたち</a:t>
            </a:r>
            <a:r>
              <a:rPr lang="ja-JP" altLang="en-US" dirty="0" smtClean="0"/>
              <a:t>をもっている</a:t>
            </a:r>
            <a:endParaRPr lang="ja-JP" altLang="en-US" dirty="0"/>
          </a:p>
        </p:txBody>
      </p:sp>
      <p:sp>
        <p:nvSpPr>
          <p:cNvPr id="36" name="Text Box 28"/>
          <p:cNvSpPr txBox="1">
            <a:spLocks noChangeArrowheads="1"/>
          </p:cNvSpPr>
          <p:nvPr/>
        </p:nvSpPr>
        <p:spPr bwMode="auto">
          <a:xfrm>
            <a:off x="3833626" y="4360225"/>
            <a:ext cx="2464014" cy="646331"/>
          </a:xfrm>
          <a:prstGeom prst="rect">
            <a:avLst/>
          </a:prstGeom>
          <a:solidFill>
            <a:schemeClr val="bg1"/>
          </a:solidFill>
          <a:ln w="9525">
            <a:solidFill>
              <a:schemeClr val="bg2">
                <a:lumMod val="50000"/>
              </a:schemeClr>
            </a:solidFill>
            <a:miter lim="800000"/>
            <a:headEnd/>
            <a:tailEnd/>
          </a:ln>
        </p:spPr>
        <p:txBody>
          <a:bodyPr wrap="square">
            <a:spAutoFit/>
          </a:bodyPr>
          <a:lstStyle/>
          <a:p>
            <a:pPr>
              <a:spcBef>
                <a:spcPct val="50000"/>
              </a:spcBef>
            </a:pPr>
            <a:r>
              <a:rPr lang="ja-JP" altLang="en-US" dirty="0" smtClean="0"/>
              <a:t>心に似ている体も、ある</a:t>
            </a:r>
            <a:r>
              <a:rPr lang="ja-JP" altLang="en-US" b="1" dirty="0" smtClean="0">
                <a:solidFill>
                  <a:srgbClr val="FF0000"/>
                </a:solidFill>
              </a:rPr>
              <a:t>かたち</a:t>
            </a:r>
            <a:r>
              <a:rPr lang="ja-JP" altLang="en-US" dirty="0" smtClean="0"/>
              <a:t>をもつようになる</a:t>
            </a:r>
            <a:endParaRPr lang="ja-JP" altLang="en-US" dirty="0"/>
          </a:p>
        </p:txBody>
      </p:sp>
      <p:sp>
        <p:nvSpPr>
          <p:cNvPr id="37" name="Text Box 29"/>
          <p:cNvSpPr txBox="1">
            <a:spLocks noChangeArrowheads="1"/>
          </p:cNvSpPr>
          <p:nvPr/>
        </p:nvSpPr>
        <p:spPr bwMode="auto">
          <a:xfrm>
            <a:off x="6441700" y="2991800"/>
            <a:ext cx="649288" cy="369332"/>
          </a:xfrm>
          <a:prstGeom prst="rect">
            <a:avLst/>
          </a:prstGeom>
          <a:solidFill>
            <a:schemeClr val="bg2"/>
          </a:solidFill>
          <a:ln w="9525">
            <a:noFill/>
            <a:miter lim="800000"/>
            <a:headEnd/>
            <a:tailEnd/>
          </a:ln>
        </p:spPr>
        <p:txBody>
          <a:bodyPr>
            <a:spAutoFit/>
          </a:bodyPr>
          <a:lstStyle/>
          <a:p>
            <a:pPr>
              <a:spcBef>
                <a:spcPct val="50000"/>
              </a:spcBef>
            </a:pPr>
            <a:r>
              <a:rPr lang="ja-JP" altLang="en-US" dirty="0" smtClean="0"/>
              <a:t>性相</a:t>
            </a:r>
            <a:endParaRPr lang="ja-JP" altLang="en-US" dirty="0"/>
          </a:p>
        </p:txBody>
      </p:sp>
      <p:sp>
        <p:nvSpPr>
          <p:cNvPr id="38" name="Text Box 30"/>
          <p:cNvSpPr txBox="1">
            <a:spLocks noChangeArrowheads="1"/>
          </p:cNvSpPr>
          <p:nvPr/>
        </p:nvSpPr>
        <p:spPr bwMode="auto">
          <a:xfrm>
            <a:off x="6441700" y="4360225"/>
            <a:ext cx="649288" cy="369332"/>
          </a:xfrm>
          <a:prstGeom prst="rect">
            <a:avLst/>
          </a:prstGeom>
          <a:solidFill>
            <a:schemeClr val="accent1"/>
          </a:solidFill>
          <a:ln w="9525">
            <a:noFill/>
            <a:miter lim="800000"/>
            <a:headEnd/>
            <a:tailEnd/>
          </a:ln>
        </p:spPr>
        <p:txBody>
          <a:bodyPr>
            <a:spAutoFit/>
          </a:bodyPr>
          <a:lstStyle/>
          <a:p>
            <a:pPr>
              <a:spcBef>
                <a:spcPct val="50000"/>
              </a:spcBef>
            </a:pPr>
            <a:r>
              <a:rPr lang="ja-JP" altLang="en-US" dirty="0" smtClean="0">
                <a:solidFill>
                  <a:schemeClr val="bg1"/>
                </a:solidFill>
              </a:rPr>
              <a:t>形状</a:t>
            </a:r>
            <a:endParaRPr lang="ja-JP" altLang="en-US" dirty="0">
              <a:solidFill>
                <a:schemeClr val="bg1"/>
              </a:solidFill>
            </a:endParaRPr>
          </a:p>
        </p:txBody>
      </p:sp>
      <p:sp>
        <p:nvSpPr>
          <p:cNvPr id="39" name="Text Box 32"/>
          <p:cNvSpPr txBox="1">
            <a:spLocks noChangeArrowheads="1"/>
          </p:cNvSpPr>
          <p:nvPr/>
        </p:nvSpPr>
        <p:spPr bwMode="auto">
          <a:xfrm>
            <a:off x="2214188" y="4765038"/>
            <a:ext cx="1276349" cy="369332"/>
          </a:xfrm>
          <a:prstGeom prst="rect">
            <a:avLst/>
          </a:prstGeom>
          <a:solidFill>
            <a:schemeClr val="folHlink"/>
          </a:solidFill>
          <a:ln w="9525">
            <a:noFill/>
            <a:miter lim="800000"/>
            <a:headEnd/>
            <a:tailEnd/>
          </a:ln>
        </p:spPr>
        <p:txBody>
          <a:bodyPr wrap="square">
            <a:spAutoFit/>
          </a:bodyPr>
          <a:lstStyle/>
          <a:p>
            <a:pPr>
              <a:spcBef>
                <a:spcPct val="50000"/>
              </a:spcBef>
            </a:pPr>
            <a:r>
              <a:rPr lang="ja-JP" altLang="en-US" dirty="0"/>
              <a:t>第</a:t>
            </a:r>
            <a:r>
              <a:rPr lang="en-US" altLang="ja-JP" dirty="0"/>
              <a:t>2</a:t>
            </a:r>
            <a:r>
              <a:rPr lang="ja-JP" altLang="en-US" dirty="0" smtClean="0"/>
              <a:t>の心＝</a:t>
            </a:r>
            <a:endParaRPr lang="ja-JP" altLang="en-US" dirty="0"/>
          </a:p>
        </p:txBody>
      </p:sp>
      <p:sp>
        <p:nvSpPr>
          <p:cNvPr id="40" name="AutoShape 33"/>
          <p:cNvSpPr>
            <a:spLocks/>
          </p:cNvSpPr>
          <p:nvPr/>
        </p:nvSpPr>
        <p:spPr bwMode="auto">
          <a:xfrm>
            <a:off x="5385950" y="2567938"/>
            <a:ext cx="431800" cy="2519362"/>
          </a:xfrm>
          <a:prstGeom prst="rightBrace">
            <a:avLst>
              <a:gd name="adj1" fmla="val 48621"/>
              <a:gd name="adj2" fmla="val 50000"/>
            </a:avLst>
          </a:prstGeom>
          <a:noFill/>
          <a:ln w="28575">
            <a:solidFill>
              <a:schemeClr val="tx1"/>
            </a:solidFill>
            <a:round/>
            <a:headEnd/>
            <a:tailEnd/>
          </a:ln>
        </p:spPr>
        <p:txBody>
          <a:bodyPr wrap="none" anchor="ctr"/>
          <a:lstStyle/>
          <a:p>
            <a:endParaRPr lang="ja-JP" altLang="en-US"/>
          </a:p>
        </p:txBody>
      </p:sp>
      <p:sp>
        <p:nvSpPr>
          <p:cNvPr id="41" name="Text Box 34"/>
          <p:cNvSpPr txBox="1">
            <a:spLocks noChangeArrowheads="1"/>
          </p:cNvSpPr>
          <p:nvPr/>
        </p:nvSpPr>
        <p:spPr bwMode="auto">
          <a:xfrm>
            <a:off x="4650032" y="5414605"/>
            <a:ext cx="1655762" cy="369332"/>
          </a:xfrm>
          <a:prstGeom prst="rect">
            <a:avLst/>
          </a:prstGeom>
          <a:solidFill>
            <a:schemeClr val="accent1"/>
          </a:solidFill>
          <a:ln w="9525">
            <a:solidFill>
              <a:schemeClr val="accent1"/>
            </a:solidFill>
            <a:miter lim="800000"/>
            <a:headEnd/>
            <a:tailEnd/>
          </a:ln>
        </p:spPr>
        <p:txBody>
          <a:bodyPr>
            <a:spAutoFit/>
          </a:bodyPr>
          <a:lstStyle/>
          <a:p>
            <a:pPr>
              <a:spcBef>
                <a:spcPct val="50000"/>
              </a:spcBef>
            </a:pPr>
            <a:r>
              <a:rPr lang="en-US" altLang="ja-JP" dirty="0">
                <a:solidFill>
                  <a:schemeClr val="bg1"/>
                </a:solidFill>
              </a:rPr>
              <a:t>Ex</a:t>
            </a:r>
            <a:r>
              <a:rPr lang="en-US" altLang="ja-JP" dirty="0" smtClean="0">
                <a:solidFill>
                  <a:schemeClr val="bg1"/>
                </a:solidFill>
              </a:rPr>
              <a:t>. </a:t>
            </a:r>
            <a:r>
              <a:rPr lang="ja-JP" altLang="en-US" dirty="0" smtClean="0">
                <a:solidFill>
                  <a:schemeClr val="bg1"/>
                </a:solidFill>
              </a:rPr>
              <a:t>観相、手相</a:t>
            </a:r>
            <a:endParaRPr lang="ja-JP" altLang="en-US" dirty="0">
              <a:solidFill>
                <a:schemeClr val="bg1"/>
              </a:solidFill>
            </a:endParaRPr>
          </a:p>
        </p:txBody>
      </p:sp>
      <p:sp>
        <p:nvSpPr>
          <p:cNvPr id="42" name="Text Box 36"/>
          <p:cNvSpPr txBox="1">
            <a:spLocks noChangeArrowheads="1"/>
          </p:cNvSpPr>
          <p:nvPr/>
        </p:nvSpPr>
        <p:spPr bwMode="auto">
          <a:xfrm>
            <a:off x="4504776" y="1749308"/>
            <a:ext cx="1946274" cy="369332"/>
          </a:xfrm>
          <a:prstGeom prst="rect">
            <a:avLst/>
          </a:prstGeom>
          <a:solidFill>
            <a:schemeClr val="bg2"/>
          </a:solidFill>
          <a:ln w="9525">
            <a:solidFill>
              <a:schemeClr val="bg2"/>
            </a:solidFill>
            <a:miter lim="800000"/>
            <a:headEnd/>
            <a:tailEnd/>
          </a:ln>
        </p:spPr>
        <p:txBody>
          <a:bodyPr wrap="square">
            <a:spAutoFit/>
          </a:bodyPr>
          <a:lstStyle/>
          <a:p>
            <a:pPr algn="ctr">
              <a:spcBef>
                <a:spcPct val="50000"/>
              </a:spcBef>
            </a:pPr>
            <a:r>
              <a:rPr lang="ja-JP" altLang="en-US" dirty="0" smtClean="0"/>
              <a:t>心と運命を判断</a:t>
            </a:r>
            <a:endParaRPr lang="ja-JP" altLang="en-US" dirty="0"/>
          </a:p>
        </p:txBody>
      </p:sp>
      <p:sp>
        <p:nvSpPr>
          <p:cNvPr id="43" name="Oval 37"/>
          <p:cNvSpPr>
            <a:spLocks noChangeArrowheads="1"/>
          </p:cNvSpPr>
          <p:nvPr/>
        </p:nvSpPr>
        <p:spPr bwMode="auto">
          <a:xfrm>
            <a:off x="2214188" y="3399734"/>
            <a:ext cx="3198812" cy="876408"/>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anchor="ctr"/>
          <a:lstStyle/>
          <a:p>
            <a:pPr algn="ctr"/>
            <a:r>
              <a:rPr lang="ja-JP" altLang="en-US" dirty="0" smtClean="0"/>
              <a:t>同一なる人間の</a:t>
            </a:r>
            <a:r>
              <a:rPr lang="en-US" altLang="ja-JP" dirty="0" smtClean="0"/>
              <a:t/>
            </a:r>
            <a:br>
              <a:rPr lang="en-US" altLang="ja-JP" dirty="0" smtClean="0"/>
            </a:br>
            <a:r>
              <a:rPr lang="ja-JP" altLang="en-US" dirty="0" smtClean="0"/>
              <a:t>相対的両面のかたち</a:t>
            </a:r>
            <a:endParaRPr lang="ja-JP" altLang="en-US" dirty="0"/>
          </a:p>
        </p:txBody>
      </p:sp>
      <p:sp>
        <p:nvSpPr>
          <p:cNvPr id="33" name="Text Box 25"/>
          <p:cNvSpPr txBox="1">
            <a:spLocks noChangeArrowheads="1"/>
          </p:cNvSpPr>
          <p:nvPr/>
        </p:nvSpPr>
        <p:spPr bwMode="auto">
          <a:xfrm>
            <a:off x="2977029" y="3521408"/>
            <a:ext cx="2305626" cy="646331"/>
          </a:xfrm>
          <a:prstGeom prst="rect">
            <a:avLst/>
          </a:prstGeom>
          <a:gradFill rotWithShape="1">
            <a:gsLst>
              <a:gs pos="0">
                <a:schemeClr val="bg2"/>
              </a:gs>
              <a:gs pos="100000">
                <a:schemeClr val="accent1"/>
              </a:gs>
            </a:gsLst>
            <a:lin ang="5400000" scaled="1"/>
          </a:gradFill>
          <a:ln w="9525">
            <a:noFill/>
            <a:miter lim="800000"/>
            <a:headEnd/>
            <a:tailEnd/>
          </a:ln>
        </p:spPr>
        <p:txBody>
          <a:bodyPr wrap="square">
            <a:spAutoFit/>
          </a:bodyPr>
          <a:lstStyle/>
          <a:p>
            <a:pPr>
              <a:spcBef>
                <a:spcPct val="50000"/>
              </a:spcBef>
            </a:pPr>
            <a:r>
              <a:rPr lang="ja-JP" altLang="en-US" dirty="0" smtClean="0"/>
              <a:t>見える体は、見えないその心に似ている</a:t>
            </a:r>
            <a:endParaRPr lang="ja-JP" altLang="en-US" dirty="0"/>
          </a:p>
        </p:txBody>
      </p:sp>
    </p:spTree>
    <p:extLst>
      <p:ext uri="{BB962C8B-B14F-4D97-AF65-F5344CB8AC3E}">
        <p14:creationId xmlns:p14="http://schemas.microsoft.com/office/powerpoint/2010/main" val="216428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strips(downRight)">
                                      <p:cBhvr>
                                        <p:cTn id="7" dur="500"/>
                                        <p:tgtEl>
                                          <p:spTgt spid="30"/>
                                        </p:tgtEl>
                                      </p:cBhvr>
                                    </p:animEffect>
                                  </p:childTnLst>
                                </p:cTn>
                              </p:par>
                            </p:childTnLst>
                          </p:cTn>
                        </p:par>
                        <p:par>
                          <p:cTn id="8" fill="hold">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trips(upRight)">
                                      <p:cBhvr>
                                        <p:cTn id="11" dur="500"/>
                                        <p:tgtEl>
                                          <p:spTgt spid="24"/>
                                        </p:tgtEl>
                                      </p:cBhvr>
                                    </p:animEffect>
                                  </p:childTnLst>
                                </p:cTn>
                              </p:par>
                              <p:par>
                                <p:cTn id="12" presetID="12" presetClass="entr" presetSubtype="8" fill="hold" grpId="0" nodeType="with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slide(fromLeft)">
                                      <p:cBhvr>
                                        <p:cTn id="14" dur="500"/>
                                        <p:tgtEl>
                                          <p:spTgt spid="31"/>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3"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strips(upRight)">
                                      <p:cBhvr>
                                        <p:cTn id="19" dur="500"/>
                                        <p:tgtEl>
                                          <p:spTgt spid="29"/>
                                        </p:tgtEl>
                                      </p:cBhvr>
                                    </p:animEffect>
                                  </p:childTnLst>
                                </p:cTn>
                              </p:par>
                            </p:childTnLst>
                          </p:cTn>
                        </p:par>
                        <p:par>
                          <p:cTn id="20" fill="hold">
                            <p:stCondLst>
                              <p:cond delay="500"/>
                            </p:stCondLst>
                            <p:childTnLst>
                              <p:par>
                                <p:cTn id="21" presetID="18" presetClass="entr" presetSubtype="3"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strips(upRight)">
                                      <p:cBhvr>
                                        <p:cTn id="23" dur="500"/>
                                        <p:tgtEl>
                                          <p:spTgt spid="26"/>
                                        </p:tgtEl>
                                      </p:cBhvr>
                                    </p:animEffect>
                                  </p:childTnLst>
                                </p:cTn>
                              </p:par>
                              <p:par>
                                <p:cTn id="24" presetID="12" presetClass="entr" presetSubtype="8"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slide(fromLeft)">
                                      <p:cBhvr>
                                        <p:cTn id="26" dur="5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slide(fromTop)">
                                      <p:cBhvr>
                                        <p:cTn id="31" dur="500"/>
                                        <p:tgtEl>
                                          <p:spTgt spid="28"/>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slide(fromBottom)">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blinds(horizontal)">
                                      <p:cBhvr>
                                        <p:cTn id="39" dur="500"/>
                                        <p:tgtEl>
                                          <p:spTgt spid="35"/>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blinds(horizontal)">
                                      <p:cBhvr>
                                        <p:cTn id="44" dur="500"/>
                                        <p:tgtEl>
                                          <p:spTgt spid="36"/>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slide(fromTop)">
                                      <p:cBhvr>
                                        <p:cTn id="49" dur="500"/>
                                        <p:tgtEl>
                                          <p:spTgt spid="41"/>
                                        </p:tgtEl>
                                      </p:cBhvr>
                                    </p:animEffect>
                                  </p:childTnLst>
                                </p:cTn>
                              </p:par>
                            </p:childTnLst>
                          </p:cTn>
                        </p:par>
                        <p:par>
                          <p:cTn id="50" fill="hold">
                            <p:stCondLst>
                              <p:cond delay="500"/>
                            </p:stCondLst>
                            <p:childTnLst>
                              <p:par>
                                <p:cTn id="51" presetID="12" presetClass="entr" presetSubtype="4"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slide(fromBottom)">
                                      <p:cBhvr>
                                        <p:cTn id="53" dur="500"/>
                                        <p:tgtEl>
                                          <p:spTgt spid="23"/>
                                        </p:tgtEl>
                                      </p:cBhvr>
                                    </p:animEffect>
                                  </p:childTnLst>
                                </p:cTn>
                              </p:par>
                            </p:childTnLst>
                          </p:cTn>
                        </p:par>
                        <p:par>
                          <p:cTn id="54" fill="hold">
                            <p:stCondLst>
                              <p:cond delay="1000"/>
                            </p:stCondLst>
                            <p:childTnLst>
                              <p:par>
                                <p:cTn id="55" presetID="12" presetClass="entr" presetSubtype="4"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slide(fromBottom)">
                                      <p:cBhvr>
                                        <p:cTn id="57" dur="500"/>
                                        <p:tgtEl>
                                          <p:spTgt spid="42"/>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500" fill="hold"/>
                                        <p:tgtEl>
                                          <p:spTgt spid="37"/>
                                        </p:tgtEl>
                                        <p:attrNameLst>
                                          <p:attrName>ppt_x</p:attrName>
                                        </p:attrNameLst>
                                      </p:cBhvr>
                                      <p:tavLst>
                                        <p:tav tm="0">
                                          <p:val>
                                            <p:strVal val="0-#ppt_w/2"/>
                                          </p:val>
                                        </p:tav>
                                        <p:tav tm="100000">
                                          <p:val>
                                            <p:strVal val="#ppt_x"/>
                                          </p:val>
                                        </p:tav>
                                      </p:tavLst>
                                    </p:anim>
                                    <p:anim calcmode="lin" valueType="num">
                                      <p:cBhvr additive="base">
                                        <p:cTn id="6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38"/>
                                        </p:tgtEl>
                                        <p:attrNameLst>
                                          <p:attrName>style.visibility</p:attrName>
                                        </p:attrNameLst>
                                      </p:cBhvr>
                                      <p:to>
                                        <p:strVal val="visible"/>
                                      </p:to>
                                    </p:set>
                                    <p:anim calcmode="lin" valueType="num">
                                      <p:cBhvr additive="base">
                                        <p:cTn id="68" dur="500" fill="hold"/>
                                        <p:tgtEl>
                                          <p:spTgt spid="38"/>
                                        </p:tgtEl>
                                        <p:attrNameLst>
                                          <p:attrName>ppt_x</p:attrName>
                                        </p:attrNameLst>
                                      </p:cBhvr>
                                      <p:tavLst>
                                        <p:tav tm="0">
                                          <p:val>
                                            <p:strVal val="0-#ppt_w/2"/>
                                          </p:val>
                                        </p:tav>
                                        <p:tav tm="100000">
                                          <p:val>
                                            <p:strVal val="#ppt_x"/>
                                          </p:val>
                                        </p:tav>
                                      </p:tavLst>
                                    </p:anim>
                                    <p:anim calcmode="lin" valueType="num">
                                      <p:cBhvr additive="base">
                                        <p:cTn id="69"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500"/>
                                        <p:tgtEl>
                                          <p:spTgt spid="28"/>
                                        </p:tgtEl>
                                      </p:cBhvr>
                                    </p:animEffect>
                                    <p:set>
                                      <p:cBhvr>
                                        <p:cTn id="74" dur="1" fill="hold">
                                          <p:stCondLst>
                                            <p:cond delay="499"/>
                                          </p:stCondLst>
                                        </p:cTn>
                                        <p:tgtEl>
                                          <p:spTgt spid="28"/>
                                        </p:tgtEl>
                                        <p:attrNameLst>
                                          <p:attrName>style.visibility</p:attrName>
                                        </p:attrNameLst>
                                      </p:cBhvr>
                                      <p:to>
                                        <p:strVal val="hidden"/>
                                      </p:to>
                                    </p:set>
                                  </p:childTnLst>
                                </p:cTn>
                              </p:par>
                              <p:par>
                                <p:cTn id="75" presetID="10" presetClass="exit" presetSubtype="0" fill="hold" grpId="1" nodeType="withEffect">
                                  <p:stCondLst>
                                    <p:cond delay="0"/>
                                  </p:stCondLst>
                                  <p:childTnLst>
                                    <p:animEffect transition="out" filter="fade">
                                      <p:cBhvr>
                                        <p:cTn id="76" dur="500"/>
                                        <p:tgtEl>
                                          <p:spTgt spid="31"/>
                                        </p:tgtEl>
                                      </p:cBhvr>
                                    </p:animEffect>
                                    <p:set>
                                      <p:cBhvr>
                                        <p:cTn id="77" dur="1" fill="hold">
                                          <p:stCondLst>
                                            <p:cond delay="499"/>
                                          </p:stCondLst>
                                        </p:cTn>
                                        <p:tgtEl>
                                          <p:spTgt spid="31"/>
                                        </p:tgtEl>
                                        <p:attrNameLst>
                                          <p:attrName>style.visibility</p:attrName>
                                        </p:attrNameLst>
                                      </p:cBhvr>
                                      <p:to>
                                        <p:strVal val="hidden"/>
                                      </p:to>
                                    </p:set>
                                  </p:childTnLst>
                                </p:cTn>
                              </p:par>
                              <p:par>
                                <p:cTn id="78" presetID="10" presetClass="exit" presetSubtype="0" fill="hold" grpId="1" nodeType="withEffect">
                                  <p:stCondLst>
                                    <p:cond delay="0"/>
                                  </p:stCondLst>
                                  <p:childTnLst>
                                    <p:animEffect transition="out" filter="fade">
                                      <p:cBhvr>
                                        <p:cTn id="79" dur="500"/>
                                        <p:tgtEl>
                                          <p:spTgt spid="32"/>
                                        </p:tgtEl>
                                      </p:cBhvr>
                                    </p:animEffect>
                                    <p:set>
                                      <p:cBhvr>
                                        <p:cTn id="80" dur="1" fill="hold">
                                          <p:stCondLst>
                                            <p:cond delay="499"/>
                                          </p:stCondLst>
                                        </p:cTn>
                                        <p:tgtEl>
                                          <p:spTgt spid="32"/>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33"/>
                                        </p:tgtEl>
                                      </p:cBhvr>
                                    </p:animEffect>
                                    <p:set>
                                      <p:cBhvr>
                                        <p:cTn id="83" dur="1" fill="hold">
                                          <p:stCondLst>
                                            <p:cond delay="499"/>
                                          </p:stCondLst>
                                        </p:cTn>
                                        <p:tgtEl>
                                          <p:spTgt spid="33"/>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35"/>
                                        </p:tgtEl>
                                      </p:cBhvr>
                                    </p:animEffect>
                                    <p:set>
                                      <p:cBhvr>
                                        <p:cTn id="86" dur="1" fill="hold">
                                          <p:stCondLst>
                                            <p:cond delay="499"/>
                                          </p:stCondLst>
                                        </p:cTn>
                                        <p:tgtEl>
                                          <p:spTgt spid="35"/>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36"/>
                                        </p:tgtEl>
                                      </p:cBhvr>
                                    </p:animEffect>
                                    <p:set>
                                      <p:cBhvr>
                                        <p:cTn id="89" dur="1" fill="hold">
                                          <p:stCondLst>
                                            <p:cond delay="499"/>
                                          </p:stCondLst>
                                        </p:cTn>
                                        <p:tgtEl>
                                          <p:spTgt spid="36"/>
                                        </p:tgtEl>
                                        <p:attrNameLst>
                                          <p:attrName>style.visibility</p:attrName>
                                        </p:attrNameLst>
                                      </p:cBhvr>
                                      <p:to>
                                        <p:strVal val="hidden"/>
                                      </p:to>
                                    </p:set>
                                  </p:childTnLst>
                                </p:cTn>
                              </p:par>
                              <p:par>
                                <p:cTn id="90" presetID="10" presetClass="exit" presetSubtype="0" fill="hold" grpId="1" nodeType="withEffect">
                                  <p:stCondLst>
                                    <p:cond delay="0"/>
                                  </p:stCondLst>
                                  <p:childTnLst>
                                    <p:animEffect transition="out" filter="fade">
                                      <p:cBhvr>
                                        <p:cTn id="91" dur="500"/>
                                        <p:tgtEl>
                                          <p:spTgt spid="41"/>
                                        </p:tgtEl>
                                      </p:cBhvr>
                                    </p:animEffect>
                                    <p:set>
                                      <p:cBhvr>
                                        <p:cTn id="92" dur="1" fill="hold">
                                          <p:stCondLst>
                                            <p:cond delay="499"/>
                                          </p:stCondLst>
                                        </p:cTn>
                                        <p:tgtEl>
                                          <p:spTgt spid="41"/>
                                        </p:tgtEl>
                                        <p:attrNameLst>
                                          <p:attrName>style.visibility</p:attrName>
                                        </p:attrNameLst>
                                      </p:cBhvr>
                                      <p:to>
                                        <p:strVal val="hidden"/>
                                      </p:to>
                                    </p:set>
                                  </p:childTnLst>
                                </p:cTn>
                              </p:par>
                              <p:par>
                                <p:cTn id="93" presetID="10" presetClass="exit" presetSubtype="0" fill="hold" grpId="1" nodeType="withEffect">
                                  <p:stCondLst>
                                    <p:cond delay="0"/>
                                  </p:stCondLst>
                                  <p:childTnLst>
                                    <p:animEffect transition="out" filter="fade">
                                      <p:cBhvr>
                                        <p:cTn id="94" dur="500"/>
                                        <p:tgtEl>
                                          <p:spTgt spid="23"/>
                                        </p:tgtEl>
                                      </p:cBhvr>
                                    </p:animEffect>
                                    <p:set>
                                      <p:cBhvr>
                                        <p:cTn id="95" dur="1" fill="hold">
                                          <p:stCondLst>
                                            <p:cond delay="499"/>
                                          </p:stCondLst>
                                        </p:cTn>
                                        <p:tgtEl>
                                          <p:spTgt spid="23"/>
                                        </p:tgtEl>
                                        <p:attrNameLst>
                                          <p:attrName>style.visibility</p:attrName>
                                        </p:attrNameLst>
                                      </p:cBhvr>
                                      <p:to>
                                        <p:strVal val="hidden"/>
                                      </p:to>
                                    </p:set>
                                  </p:childTnLst>
                                </p:cTn>
                              </p:par>
                              <p:par>
                                <p:cTn id="96" presetID="10" presetClass="exit" presetSubtype="0" fill="hold" grpId="1" nodeType="withEffect">
                                  <p:stCondLst>
                                    <p:cond delay="0"/>
                                  </p:stCondLst>
                                  <p:childTnLst>
                                    <p:animEffect transition="out" filter="fade">
                                      <p:cBhvr>
                                        <p:cTn id="97" dur="500"/>
                                        <p:tgtEl>
                                          <p:spTgt spid="42"/>
                                        </p:tgtEl>
                                      </p:cBhvr>
                                    </p:animEffect>
                                    <p:set>
                                      <p:cBhvr>
                                        <p:cTn id="98" dur="1" fill="hold">
                                          <p:stCondLst>
                                            <p:cond delay="499"/>
                                          </p:stCondLst>
                                        </p:cTn>
                                        <p:tgtEl>
                                          <p:spTgt spid="42"/>
                                        </p:tgtEl>
                                        <p:attrNameLst>
                                          <p:attrName>style.visibility</p:attrName>
                                        </p:attrNameLst>
                                      </p:cBhvr>
                                      <p:to>
                                        <p:strVal val="hidden"/>
                                      </p:to>
                                    </p:set>
                                  </p:childTnLst>
                                </p:cTn>
                              </p:par>
                            </p:childTnLst>
                          </p:cTn>
                        </p:par>
                        <p:par>
                          <p:cTn id="99" fill="hold">
                            <p:stCondLst>
                              <p:cond delay="500"/>
                            </p:stCondLst>
                            <p:childTnLst>
                              <p:par>
                                <p:cTn id="100" presetID="56" presetClass="path" presetSubtype="0" accel="50000" decel="50000" fill="hold" grpId="1" nodeType="afterEffect">
                                  <p:stCondLst>
                                    <p:cond delay="0"/>
                                  </p:stCondLst>
                                  <p:childTnLst>
                                    <p:animMotion origin="layout" path="M 1.11111E-6 -3.86306E-7 L 0.11823 -0.06593 " pathEditMode="relative" rAng="0" ptsTypes="AA">
                                      <p:cBhvr>
                                        <p:cTn id="101" dur="500" fill="hold"/>
                                        <p:tgtEl>
                                          <p:spTgt spid="26"/>
                                        </p:tgtEl>
                                        <p:attrNameLst>
                                          <p:attrName>ppt_x</p:attrName>
                                          <p:attrName>ppt_y</p:attrName>
                                        </p:attrNameLst>
                                      </p:cBhvr>
                                      <p:rCtr x="5900" y="-3300"/>
                                    </p:animMotion>
                                  </p:childTnLst>
                                </p:cTn>
                              </p:par>
                              <p:par>
                                <p:cTn id="102" presetID="35" presetClass="path" presetSubtype="0" accel="50000" decel="50000" fill="hold" grpId="1" nodeType="withEffect">
                                  <p:stCondLst>
                                    <p:cond delay="0"/>
                                  </p:stCondLst>
                                  <p:childTnLst>
                                    <p:animMotion origin="layout" path="M -4.16667E-6 -3.86306E-7 L -0.26371 -0.06593 " pathEditMode="relative" rAng="0" ptsTypes="AA">
                                      <p:cBhvr>
                                        <p:cTn id="103" dur="500" fill="hold"/>
                                        <p:tgtEl>
                                          <p:spTgt spid="37"/>
                                        </p:tgtEl>
                                        <p:attrNameLst>
                                          <p:attrName>ppt_x</p:attrName>
                                          <p:attrName>ppt_y</p:attrName>
                                        </p:attrNameLst>
                                      </p:cBhvr>
                                      <p:rCtr x="-13200" y="-3300"/>
                                    </p:animMotion>
                                  </p:childTnLst>
                                </p:cTn>
                              </p:par>
                              <p:par>
                                <p:cTn id="104" presetID="49" presetClass="path" presetSubtype="0" accel="50000" decel="50000" fill="hold" grpId="1" nodeType="withEffect">
                                  <p:stCondLst>
                                    <p:cond delay="0"/>
                                  </p:stCondLst>
                                  <p:childTnLst>
                                    <p:animMotion origin="layout" path="M 1.11111E-6 1.04788E-6 L 0.11823 0.05991 " pathEditMode="relative" rAng="0" ptsTypes="AA">
                                      <p:cBhvr>
                                        <p:cTn id="105" dur="500" fill="hold"/>
                                        <p:tgtEl>
                                          <p:spTgt spid="24"/>
                                        </p:tgtEl>
                                        <p:attrNameLst>
                                          <p:attrName>ppt_x</p:attrName>
                                          <p:attrName>ppt_y</p:attrName>
                                        </p:attrNameLst>
                                      </p:cBhvr>
                                      <p:rCtr x="5900" y="3000"/>
                                    </p:animMotion>
                                  </p:childTnLst>
                                </p:cTn>
                              </p:par>
                              <p:par>
                                <p:cTn id="106" presetID="35" presetClass="path" presetSubtype="0" accel="50000" decel="50000" fill="hold" grpId="1" nodeType="withEffect">
                                  <p:stCondLst>
                                    <p:cond delay="0"/>
                                  </p:stCondLst>
                                  <p:childTnLst>
                                    <p:animMotion origin="layout" path="M -4.16667E-6 1.04788E-6 L -0.26371 0.05991 " pathEditMode="relative" rAng="0" ptsTypes="AA">
                                      <p:cBhvr>
                                        <p:cTn id="107" dur="500" fill="hold"/>
                                        <p:tgtEl>
                                          <p:spTgt spid="38"/>
                                        </p:tgtEl>
                                        <p:attrNameLst>
                                          <p:attrName>ppt_x</p:attrName>
                                          <p:attrName>ppt_y</p:attrName>
                                        </p:attrNameLst>
                                      </p:cBhvr>
                                      <p:rCtr x="-13200" y="3000"/>
                                    </p:animMotion>
                                  </p:childTnLst>
                                </p:cTn>
                              </p:par>
                            </p:childTnLst>
                          </p:cTn>
                        </p:par>
                        <p:par>
                          <p:cTn id="108" fill="hold">
                            <p:stCondLst>
                              <p:cond delay="1000"/>
                            </p:stCondLst>
                            <p:childTnLst>
                              <p:par>
                                <p:cTn id="109" presetID="12" presetClass="exit" presetSubtype="2" fill="hold" grpId="0" nodeType="afterEffect">
                                  <p:stCondLst>
                                    <p:cond delay="0"/>
                                  </p:stCondLst>
                                  <p:childTnLst>
                                    <p:animEffect transition="out" filter="slide(fromRight)">
                                      <p:cBhvr>
                                        <p:cTn id="110" dur="500"/>
                                        <p:tgtEl>
                                          <p:spTgt spid="34"/>
                                        </p:tgtEl>
                                      </p:cBhvr>
                                    </p:animEffect>
                                    <p:set>
                                      <p:cBhvr>
                                        <p:cTn id="111" dur="1" fill="hold">
                                          <p:stCondLst>
                                            <p:cond delay="499"/>
                                          </p:stCondLst>
                                        </p:cTn>
                                        <p:tgtEl>
                                          <p:spTgt spid="34"/>
                                        </p:tgtEl>
                                        <p:attrNameLst>
                                          <p:attrName>style.visibility</p:attrName>
                                        </p:attrNameLst>
                                      </p:cBhvr>
                                      <p:to>
                                        <p:strVal val="hidden"/>
                                      </p:to>
                                    </p:set>
                                  </p:childTnLst>
                                </p:cTn>
                              </p:par>
                              <p:par>
                                <p:cTn id="112" presetID="18" presetClass="exit" presetSubtype="12" fill="hold" grpId="1" nodeType="withEffect">
                                  <p:stCondLst>
                                    <p:cond delay="0"/>
                                  </p:stCondLst>
                                  <p:childTnLst>
                                    <p:animEffect transition="out" filter="strips(downLeft)">
                                      <p:cBhvr>
                                        <p:cTn id="113" dur="500"/>
                                        <p:tgtEl>
                                          <p:spTgt spid="29"/>
                                        </p:tgtEl>
                                      </p:cBhvr>
                                    </p:animEffect>
                                    <p:set>
                                      <p:cBhvr>
                                        <p:cTn id="114" dur="1" fill="hold">
                                          <p:stCondLst>
                                            <p:cond delay="499"/>
                                          </p:stCondLst>
                                        </p:cTn>
                                        <p:tgtEl>
                                          <p:spTgt spid="29"/>
                                        </p:tgtEl>
                                        <p:attrNameLst>
                                          <p:attrName>style.visibility</p:attrName>
                                        </p:attrNameLst>
                                      </p:cBhvr>
                                      <p:to>
                                        <p:strVal val="hidden"/>
                                      </p:to>
                                    </p:set>
                                  </p:childTnLst>
                                </p:cTn>
                              </p:par>
                              <p:par>
                                <p:cTn id="115" presetID="18" presetClass="exit" presetSubtype="9" fill="hold" grpId="1" nodeType="withEffect">
                                  <p:stCondLst>
                                    <p:cond delay="0"/>
                                  </p:stCondLst>
                                  <p:childTnLst>
                                    <p:animEffect transition="out" filter="strips(upLeft)">
                                      <p:cBhvr>
                                        <p:cTn id="116" dur="500"/>
                                        <p:tgtEl>
                                          <p:spTgt spid="30"/>
                                        </p:tgtEl>
                                      </p:cBhvr>
                                    </p:animEffect>
                                    <p:set>
                                      <p:cBhvr>
                                        <p:cTn id="117" dur="1" fill="hold">
                                          <p:stCondLst>
                                            <p:cond delay="499"/>
                                          </p:stCondLst>
                                        </p:cTn>
                                        <p:tgtEl>
                                          <p:spTgt spid="30"/>
                                        </p:tgtEl>
                                        <p:attrNameLst>
                                          <p:attrName>style.visibility</p:attrName>
                                        </p:attrNameLst>
                                      </p:cBhvr>
                                      <p:to>
                                        <p:strVal val="hidden"/>
                                      </p:to>
                                    </p:set>
                                  </p:childTnLst>
                                </p:cTn>
                              </p:par>
                            </p:childTnLst>
                          </p:cTn>
                        </p:par>
                        <p:par>
                          <p:cTn id="118" fill="hold">
                            <p:stCondLst>
                              <p:cond delay="1500"/>
                            </p:stCondLst>
                            <p:childTnLst>
                              <p:par>
                                <p:cTn id="119" presetID="10" presetClass="entr" presetSubtype="0"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fade">
                                      <p:cBhvr>
                                        <p:cTn id="121" dur="500"/>
                                        <p:tgtEl>
                                          <p:spTgt spid="43"/>
                                        </p:tgtEl>
                                      </p:cBhvr>
                                    </p:animEffect>
                                  </p:childTnLst>
                                </p:cTn>
                              </p:par>
                            </p:childTnLst>
                          </p:cTn>
                        </p:par>
                        <p:par>
                          <p:cTn id="122" fill="hold">
                            <p:stCondLst>
                              <p:cond delay="2000"/>
                            </p:stCondLst>
                            <p:childTnLst>
                              <p:par>
                                <p:cTn id="123" presetID="19" presetClass="entr" presetSubtype="10" fill="hold" grpId="0" nodeType="afterEffect">
                                  <p:stCondLst>
                                    <p:cond delay="0"/>
                                  </p:stCondLst>
                                  <p:childTnLst>
                                    <p:set>
                                      <p:cBhvr>
                                        <p:cTn id="124" dur="1" fill="hold">
                                          <p:stCondLst>
                                            <p:cond delay="0"/>
                                          </p:stCondLst>
                                        </p:cTn>
                                        <p:tgtEl>
                                          <p:spTgt spid="22"/>
                                        </p:tgtEl>
                                        <p:attrNameLst>
                                          <p:attrName>style.visibility</p:attrName>
                                        </p:attrNameLst>
                                      </p:cBhvr>
                                      <p:to>
                                        <p:strVal val="visible"/>
                                      </p:to>
                                    </p:set>
                                    <p:anim calcmode="lin" valueType="num">
                                      <p:cBhvr>
                                        <p:cTn id="125" dur="5000" fill="hold"/>
                                        <p:tgtEl>
                                          <p:spTgt spid="22"/>
                                        </p:tgtEl>
                                        <p:attrNameLst>
                                          <p:attrName>ppt_w</p:attrName>
                                        </p:attrNameLst>
                                      </p:cBhvr>
                                      <p:tavLst>
                                        <p:tav tm="0" fmla="#ppt_w*sin(2.5*pi*$)">
                                          <p:val>
                                            <p:fltVal val="0"/>
                                          </p:val>
                                        </p:tav>
                                        <p:tav tm="100000">
                                          <p:val>
                                            <p:fltVal val="1"/>
                                          </p:val>
                                        </p:tav>
                                      </p:tavLst>
                                    </p:anim>
                                    <p:anim calcmode="lin" valueType="num">
                                      <p:cBhvr>
                                        <p:cTn id="126" dur="50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127" fill="hold">
                      <p:stCondLst>
                        <p:cond delay="indefinite"/>
                      </p:stCondLst>
                      <p:childTnLst>
                        <p:par>
                          <p:cTn id="128" fill="hold">
                            <p:stCondLst>
                              <p:cond delay="0"/>
                            </p:stCondLst>
                            <p:childTnLst>
                              <p:par>
                                <p:cTn id="129" presetID="12" presetClass="entr" presetSubtype="2" fill="hold" grpId="0" nodeType="clickEffect">
                                  <p:stCondLst>
                                    <p:cond delay="0"/>
                                  </p:stCondLst>
                                  <p:childTnLst>
                                    <p:set>
                                      <p:cBhvr>
                                        <p:cTn id="130" dur="1" fill="hold">
                                          <p:stCondLst>
                                            <p:cond delay="0"/>
                                          </p:stCondLst>
                                        </p:cTn>
                                        <p:tgtEl>
                                          <p:spTgt spid="39"/>
                                        </p:tgtEl>
                                        <p:attrNameLst>
                                          <p:attrName>style.visibility</p:attrName>
                                        </p:attrNameLst>
                                      </p:cBhvr>
                                      <p:to>
                                        <p:strVal val="visible"/>
                                      </p:to>
                                    </p:set>
                                    <p:animEffect transition="in" filter="slide(fromRight)">
                                      <p:cBhvr>
                                        <p:cTn id="131" dur="500"/>
                                        <p:tgtEl>
                                          <p:spTgt spid="39"/>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40"/>
                                        </p:tgtEl>
                                        <p:attrNameLst>
                                          <p:attrName>style.visibility</p:attrName>
                                        </p:attrNameLst>
                                      </p:cBhvr>
                                      <p:to>
                                        <p:strVal val="visible"/>
                                      </p:to>
                                    </p:set>
                                    <p:animEffect transition="in" filter="wipe(left)">
                                      <p:cBhvr>
                                        <p:cTn id="136" dur="500"/>
                                        <p:tgtEl>
                                          <p:spTgt spid="40"/>
                                        </p:tgtEl>
                                      </p:cBhvr>
                                    </p:animEffect>
                                  </p:childTnLst>
                                </p:cTn>
                              </p:par>
                            </p:childTnLst>
                          </p:cTn>
                        </p:par>
                        <p:par>
                          <p:cTn id="137" fill="hold">
                            <p:stCondLst>
                              <p:cond delay="500"/>
                            </p:stCondLst>
                            <p:childTnLst>
                              <p:par>
                                <p:cTn id="138" presetID="4" presetClass="entr" presetSubtype="32" fill="hold" grpId="0" nodeType="afterEffect">
                                  <p:stCondLst>
                                    <p:cond delay="0"/>
                                  </p:stCondLst>
                                  <p:childTnLst>
                                    <p:set>
                                      <p:cBhvr>
                                        <p:cTn id="139" dur="1" fill="hold">
                                          <p:stCondLst>
                                            <p:cond delay="0"/>
                                          </p:stCondLst>
                                        </p:cTn>
                                        <p:tgtEl>
                                          <p:spTgt spid="27"/>
                                        </p:tgtEl>
                                        <p:attrNameLst>
                                          <p:attrName>style.visibility</p:attrName>
                                        </p:attrNameLst>
                                      </p:cBhvr>
                                      <p:to>
                                        <p:strVal val="visible"/>
                                      </p:to>
                                    </p:set>
                                    <p:animEffect transition="in" filter="box(out)">
                                      <p:cBhvr>
                                        <p:cTn id="1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3" grpId="1" animBg="1"/>
      <p:bldP spid="24" grpId="0"/>
      <p:bldP spid="24" grpId="1"/>
      <p:bldP spid="26" grpId="0"/>
      <p:bldP spid="26" grpId="1"/>
      <p:bldP spid="27" grpId="0" animBg="1"/>
      <p:bldP spid="28" grpId="0" animBg="1"/>
      <p:bldP spid="28" grpId="1" animBg="1"/>
      <p:bldP spid="29" grpId="0" animBg="1"/>
      <p:bldP spid="29" grpId="1" animBg="1"/>
      <p:bldP spid="30" grpId="0" animBg="1"/>
      <p:bldP spid="30" grpId="1" animBg="1"/>
      <p:bldP spid="31" grpId="0"/>
      <p:bldP spid="31" grpId="1"/>
      <p:bldP spid="32" grpId="0"/>
      <p:bldP spid="32" grpId="1"/>
      <p:bldP spid="34" grpId="0" animBg="1"/>
      <p:bldP spid="35" grpId="0" animBg="1"/>
      <p:bldP spid="35" grpId="1" animBg="1"/>
      <p:bldP spid="36" grpId="0" animBg="1"/>
      <p:bldP spid="36" grpId="1" animBg="1"/>
      <p:bldP spid="37" grpId="0" animBg="1"/>
      <p:bldP spid="37" grpId="1" animBg="1"/>
      <p:bldP spid="38" grpId="0" animBg="1"/>
      <p:bldP spid="38" grpId="1" animBg="1"/>
      <p:bldP spid="39" grpId="0" animBg="1"/>
      <p:bldP spid="40" grpId="0" animBg="1"/>
      <p:bldP spid="41" grpId="0" animBg="1"/>
      <p:bldP spid="41" grpId="1" animBg="1"/>
      <p:bldP spid="42" grpId="0" animBg="1"/>
      <p:bldP spid="42" grpId="1" animBg="1"/>
      <p:bldP spid="43" grpId="0" animBg="1"/>
      <p:bldP spid="33" grpId="0" animBg="1"/>
      <p:bldP spid="3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よ</a:t>
            </a:r>
            <a:r>
              <a:rPr lang="ja-JP" altLang="en-US" dirty="0"/>
              <a:t>り根本的な二性性相の相対的関</a:t>
            </a:r>
            <a:r>
              <a:rPr lang="ja-JP" altLang="en-US" dirty="0" smtClean="0"/>
              <a:t>係（結論）</a:t>
            </a:r>
            <a:endParaRPr lang="ja-JP" altLang="en-US" dirty="0"/>
          </a:p>
          <a:p>
            <a:endParaRPr kumimoji="1"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25" name="円弧 21"/>
          <p:cNvSpPr/>
          <p:nvPr/>
        </p:nvSpPr>
        <p:spPr>
          <a:xfrm>
            <a:off x="1467123" y="2426906"/>
            <a:ext cx="3205908" cy="2564780"/>
          </a:xfrm>
          <a:prstGeom prst="arc">
            <a:avLst>
              <a:gd name="adj1" fmla="val 5399993"/>
              <a:gd name="adj2" fmla="val 16200000"/>
            </a:avLst>
          </a:prstGeom>
          <a:noFill/>
          <a:ln w="76200">
            <a:gradFill flip="none" rotWithShape="1">
              <a:gsLst>
                <a:gs pos="0">
                  <a:schemeClr val="accent1"/>
                </a:gs>
                <a:gs pos="50000">
                  <a:schemeClr val="accent1">
                    <a:lumMod val="20000"/>
                    <a:lumOff val="80000"/>
                  </a:schemeClr>
                </a:gs>
                <a:gs pos="100000">
                  <a:schemeClr val="bg2"/>
                </a:gs>
              </a:gsLst>
              <a:lin ang="16200000" scaled="1"/>
              <a:tileRect/>
            </a:gra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Text Box 24"/>
          <p:cNvSpPr txBox="1">
            <a:spLocks noChangeArrowheads="1"/>
          </p:cNvSpPr>
          <p:nvPr/>
        </p:nvSpPr>
        <p:spPr bwMode="auto">
          <a:xfrm>
            <a:off x="5053069" y="3123528"/>
            <a:ext cx="2248468" cy="1200329"/>
          </a:xfrm>
          <a:prstGeom prst="rect">
            <a:avLst/>
          </a:prstGeom>
          <a:solidFill>
            <a:schemeClr val="folHlink"/>
          </a:solidFill>
          <a:ln w="9525">
            <a:noFill/>
            <a:miter lim="800000"/>
            <a:headEnd/>
            <a:tailEnd/>
          </a:ln>
        </p:spPr>
        <p:txBody>
          <a:bodyPr wrap="square">
            <a:spAutoFit/>
          </a:bodyPr>
          <a:lstStyle/>
          <a:p>
            <a:pPr>
              <a:spcBef>
                <a:spcPct val="50000"/>
              </a:spcBef>
            </a:pPr>
            <a:r>
              <a:rPr lang="ja-JP" altLang="en-US" sz="2400" b="1" dirty="0" smtClean="0"/>
              <a:t>性相と形状による二性性相の</a:t>
            </a:r>
            <a:r>
              <a:rPr lang="en-US" altLang="ja-JP" sz="2400" b="1" dirty="0" smtClean="0"/>
              <a:t/>
            </a:r>
            <a:br>
              <a:rPr lang="en-US" altLang="ja-JP" sz="2400" b="1" dirty="0" smtClean="0"/>
            </a:br>
            <a:r>
              <a:rPr lang="ja-JP" altLang="en-US" sz="2400" b="1" dirty="0" smtClean="0">
                <a:solidFill>
                  <a:srgbClr val="0000FF"/>
                </a:solidFill>
              </a:rPr>
              <a:t>相対的関係</a:t>
            </a:r>
            <a:endParaRPr lang="ja-JP" altLang="en-US" sz="2400" b="1" dirty="0">
              <a:solidFill>
                <a:srgbClr val="0000FF"/>
              </a:solidFill>
            </a:endParaRPr>
          </a:p>
        </p:txBody>
      </p:sp>
      <p:sp>
        <p:nvSpPr>
          <p:cNvPr id="45" name="Text Box 28"/>
          <p:cNvSpPr txBox="1">
            <a:spLocks noChangeArrowheads="1"/>
          </p:cNvSpPr>
          <p:nvPr/>
        </p:nvSpPr>
        <p:spPr bwMode="auto">
          <a:xfrm>
            <a:off x="5053069" y="4409057"/>
            <a:ext cx="2344350" cy="369332"/>
          </a:xfrm>
          <a:prstGeom prst="rect">
            <a:avLst/>
          </a:prstGeom>
          <a:noFill/>
          <a:ln w="9525">
            <a:noFill/>
            <a:miter lim="800000"/>
            <a:headEnd/>
            <a:tailEnd/>
          </a:ln>
        </p:spPr>
        <p:txBody>
          <a:bodyPr wrap="square">
            <a:spAutoFit/>
          </a:bodyPr>
          <a:lstStyle/>
          <a:p>
            <a:pPr>
              <a:spcBef>
                <a:spcPct val="50000"/>
              </a:spcBef>
            </a:pPr>
            <a:r>
              <a:rPr lang="ja-JP" altLang="en-US" dirty="0"/>
              <a:t>によっ</a:t>
            </a:r>
            <a:r>
              <a:rPr lang="ja-JP" altLang="en-US" dirty="0" smtClean="0"/>
              <a:t>て存在</a:t>
            </a:r>
            <a:endParaRPr lang="ja-JP" altLang="en-US" dirty="0"/>
          </a:p>
        </p:txBody>
      </p:sp>
      <p:sp>
        <p:nvSpPr>
          <p:cNvPr id="46" name="AutoShape 41"/>
          <p:cNvSpPr>
            <a:spLocks noChangeArrowheads="1"/>
          </p:cNvSpPr>
          <p:nvPr/>
        </p:nvSpPr>
        <p:spPr bwMode="auto">
          <a:xfrm>
            <a:off x="3177150" y="2919895"/>
            <a:ext cx="900924" cy="1610422"/>
          </a:xfrm>
          <a:prstGeom prst="upDownArrow">
            <a:avLst>
              <a:gd name="adj1" fmla="val 48721"/>
              <a:gd name="adj2" fmla="val 26338"/>
            </a:avLst>
          </a:prstGeom>
          <a:gradFill rotWithShape="1">
            <a:gsLst>
              <a:gs pos="0">
                <a:schemeClr val="bg2"/>
              </a:gs>
              <a:gs pos="100000">
                <a:schemeClr val="accent1"/>
              </a:gs>
            </a:gsLst>
            <a:lin ang="5400000" scaled="1"/>
          </a:gradFill>
          <a:ln w="9525">
            <a:noFill/>
            <a:miter lim="800000"/>
            <a:headEnd/>
            <a:tailEnd/>
          </a:ln>
        </p:spPr>
        <p:txBody>
          <a:bodyPr vert="eaVert" wrap="none" anchor="ctr"/>
          <a:lstStyle/>
          <a:p>
            <a:endParaRPr lang="ja-JP" altLang="en-US"/>
          </a:p>
        </p:txBody>
      </p:sp>
      <p:sp>
        <p:nvSpPr>
          <p:cNvPr id="47" name="Oval 22"/>
          <p:cNvSpPr>
            <a:spLocks noChangeArrowheads="1"/>
          </p:cNvSpPr>
          <p:nvPr/>
        </p:nvSpPr>
        <p:spPr bwMode="auto">
          <a:xfrm>
            <a:off x="2493014" y="3390144"/>
            <a:ext cx="2269196" cy="669925"/>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あらゆ</a:t>
            </a:r>
            <a:r>
              <a:rPr lang="ja-JP" altLang="en-US" dirty="0" smtClean="0"/>
              <a:t>る存在</a:t>
            </a:r>
            <a:endParaRPr lang="ja-JP" altLang="en-US" dirty="0"/>
          </a:p>
        </p:txBody>
      </p:sp>
      <p:sp>
        <p:nvSpPr>
          <p:cNvPr id="48" name="Text Box 29"/>
          <p:cNvSpPr txBox="1">
            <a:spLocks noChangeArrowheads="1"/>
          </p:cNvSpPr>
          <p:nvPr/>
        </p:nvSpPr>
        <p:spPr bwMode="auto">
          <a:xfrm>
            <a:off x="3302968" y="2294400"/>
            <a:ext cx="649288" cy="369332"/>
          </a:xfrm>
          <a:prstGeom prst="rect">
            <a:avLst/>
          </a:prstGeom>
          <a:solidFill>
            <a:schemeClr val="bg2"/>
          </a:solidFill>
          <a:ln w="9525">
            <a:noFill/>
            <a:miter lim="800000"/>
            <a:headEnd/>
            <a:tailEnd/>
          </a:ln>
        </p:spPr>
        <p:txBody>
          <a:bodyPr>
            <a:spAutoFit/>
          </a:bodyPr>
          <a:lstStyle/>
          <a:p>
            <a:pPr>
              <a:spcBef>
                <a:spcPct val="50000"/>
              </a:spcBef>
            </a:pPr>
            <a:r>
              <a:rPr lang="ja-JP" altLang="en-US" dirty="0" smtClean="0"/>
              <a:t>性相</a:t>
            </a:r>
            <a:endParaRPr lang="ja-JP" altLang="en-US" dirty="0"/>
          </a:p>
        </p:txBody>
      </p:sp>
      <p:sp>
        <p:nvSpPr>
          <p:cNvPr id="49" name="Text Box 30"/>
          <p:cNvSpPr txBox="1">
            <a:spLocks noChangeArrowheads="1"/>
          </p:cNvSpPr>
          <p:nvPr/>
        </p:nvSpPr>
        <p:spPr bwMode="auto">
          <a:xfrm>
            <a:off x="3302968" y="4789098"/>
            <a:ext cx="649288" cy="369332"/>
          </a:xfrm>
          <a:prstGeom prst="rect">
            <a:avLst/>
          </a:prstGeom>
          <a:solidFill>
            <a:schemeClr val="accent1"/>
          </a:solidFill>
          <a:ln w="9525">
            <a:noFill/>
            <a:miter lim="800000"/>
            <a:headEnd/>
            <a:tailEnd/>
          </a:ln>
        </p:spPr>
        <p:txBody>
          <a:bodyPr>
            <a:spAutoFit/>
          </a:bodyPr>
          <a:lstStyle>
            <a:defPPr>
              <a:defRPr lang="ja-JP"/>
            </a:defPPr>
            <a:lvl1pPr>
              <a:spcBef>
                <a:spcPct val="50000"/>
              </a:spcBef>
              <a:defRPr>
                <a:solidFill>
                  <a:schemeClr val="bg1"/>
                </a:solidFill>
              </a:defRPr>
            </a:lvl1pPr>
          </a:lstStyle>
          <a:p>
            <a:r>
              <a:rPr lang="ja-JP" altLang="en-US" dirty="0"/>
              <a:t>形状</a:t>
            </a:r>
          </a:p>
        </p:txBody>
      </p:sp>
      <p:sp>
        <p:nvSpPr>
          <p:cNvPr id="50" name="テキスト ボックス 17"/>
          <p:cNvSpPr txBox="1"/>
          <p:nvPr/>
        </p:nvSpPr>
        <p:spPr>
          <a:xfrm>
            <a:off x="654185" y="3409811"/>
            <a:ext cx="1625876" cy="646331"/>
          </a:xfrm>
          <a:prstGeom prst="rect">
            <a:avLst/>
          </a:prstGeom>
          <a:solidFill>
            <a:schemeClr val="bg1"/>
          </a:solidFill>
          <a:ln w="9525">
            <a:solidFill>
              <a:schemeClr val="tx1"/>
            </a:solidFill>
          </a:ln>
        </p:spPr>
        <p:txBody>
          <a:bodyPr vert="horz" wrap="square" rtlCol="0">
            <a:spAutoFit/>
          </a:bodyPr>
          <a:lstStyle/>
          <a:p>
            <a:pPr algn="ctr"/>
            <a:r>
              <a:rPr lang="ja-JP" altLang="en-US" dirty="0"/>
              <a:t>相</a:t>
            </a:r>
            <a:r>
              <a:rPr lang="ja-JP" altLang="en-US" dirty="0" smtClean="0"/>
              <a:t>対的な</a:t>
            </a:r>
            <a:r>
              <a:rPr lang="en-US" altLang="ja-JP" dirty="0" smtClean="0"/>
              <a:t/>
            </a:r>
            <a:br>
              <a:rPr lang="en-US" altLang="ja-JP" dirty="0" smtClean="0"/>
            </a:br>
            <a:r>
              <a:rPr lang="ja-JP" altLang="en-US" dirty="0" smtClean="0"/>
              <a:t>両面のかたち</a:t>
            </a:r>
            <a:endParaRPr lang="ja-JP" altLang="en-US" b="1" dirty="0">
              <a:solidFill>
                <a:srgbClr val="FF0000"/>
              </a:solidFill>
            </a:endParaRPr>
          </a:p>
        </p:txBody>
      </p:sp>
    </p:spTree>
    <p:extLst>
      <p:ext uri="{BB962C8B-B14F-4D97-AF65-F5344CB8AC3E}">
        <p14:creationId xmlns:p14="http://schemas.microsoft.com/office/powerpoint/2010/main" val="3686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barn(outHorizontal)">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000"/>
                                        <p:tgtEl>
                                          <p:spTgt spid="48"/>
                                        </p:tgtEl>
                                      </p:cBhvr>
                                    </p:animEffect>
                                    <p:anim calcmode="lin" valueType="num">
                                      <p:cBhvr>
                                        <p:cTn id="18" dur="1000" fill="hold"/>
                                        <p:tgtEl>
                                          <p:spTgt spid="48"/>
                                        </p:tgtEl>
                                        <p:attrNameLst>
                                          <p:attrName>ppt_x</p:attrName>
                                        </p:attrNameLst>
                                      </p:cBhvr>
                                      <p:tavLst>
                                        <p:tav tm="0">
                                          <p:val>
                                            <p:strVal val="#ppt_x"/>
                                          </p:val>
                                        </p:tav>
                                        <p:tav tm="100000">
                                          <p:val>
                                            <p:strVal val="#ppt_x"/>
                                          </p:val>
                                        </p:tav>
                                      </p:tavLst>
                                    </p:anim>
                                    <p:anim calcmode="lin" valueType="num">
                                      <p:cBhvr>
                                        <p:cTn id="19" dur="1000" fill="hold"/>
                                        <p:tgtEl>
                                          <p:spTgt spid="4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1000"/>
                                        <p:tgtEl>
                                          <p:spTgt spid="49"/>
                                        </p:tgtEl>
                                      </p:cBhvr>
                                    </p:animEffect>
                                    <p:anim calcmode="lin" valueType="num">
                                      <p:cBhvr>
                                        <p:cTn id="23" dur="1000" fill="hold"/>
                                        <p:tgtEl>
                                          <p:spTgt spid="49"/>
                                        </p:tgtEl>
                                        <p:attrNameLst>
                                          <p:attrName>ppt_x</p:attrName>
                                        </p:attrNameLst>
                                      </p:cBhvr>
                                      <p:tavLst>
                                        <p:tav tm="0">
                                          <p:val>
                                            <p:strVal val="#ppt_x"/>
                                          </p:val>
                                        </p:tav>
                                        <p:tav tm="100000">
                                          <p:val>
                                            <p:strVal val="#ppt_x"/>
                                          </p:val>
                                        </p:tav>
                                      </p:tavLst>
                                    </p:anim>
                                    <p:anim calcmode="lin" valueType="num">
                                      <p:cBhvr>
                                        <p:cTn id="24" dur="1000" fill="hold"/>
                                        <p:tgtEl>
                                          <p:spTgt spid="49"/>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12" presetClass="entr" presetSubtype="2" fill="hold" grpId="0" nodeType="after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slide(fromRight)">
                                      <p:cBhvr>
                                        <p:cTn id="28" dur="500"/>
                                        <p:tgtEl>
                                          <p:spTgt spid="50"/>
                                        </p:tgtEl>
                                      </p:cBhvr>
                                    </p:animEffect>
                                  </p:childTnLst>
                                </p:cTn>
                              </p:par>
                              <p:par>
                                <p:cTn id="29" presetID="22" presetClass="entr" presetSubtype="8" fill="hold" grpId="0" nodeType="withEffect">
                                  <p:stCondLst>
                                    <p:cond delay="30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50"/>
                                        </p:tgtEl>
                                      </p:cBhvr>
                                    </p:animEffect>
                                    <p:set>
                                      <p:cBhvr>
                                        <p:cTn id="36" dur="1" fill="hold">
                                          <p:stCondLst>
                                            <p:cond delay="499"/>
                                          </p:stCondLst>
                                        </p:cTn>
                                        <p:tgtEl>
                                          <p:spTgt spid="50"/>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25"/>
                                        </p:tgtEl>
                                      </p:cBhvr>
                                    </p:animEffect>
                                    <p:set>
                                      <p:cBhvr>
                                        <p:cTn id="39" dur="1" fill="hold">
                                          <p:stCondLst>
                                            <p:cond delay="499"/>
                                          </p:stCondLst>
                                        </p:cTn>
                                        <p:tgtEl>
                                          <p:spTgt spid="25"/>
                                        </p:tgtEl>
                                        <p:attrNameLst>
                                          <p:attrName>style.visibility</p:attrName>
                                        </p:attrNameLst>
                                      </p:cBhvr>
                                      <p:to>
                                        <p:strVal val="hidden"/>
                                      </p:to>
                                    </p:set>
                                  </p:childTnLst>
                                </p:cTn>
                              </p:par>
                            </p:childTnLst>
                          </p:cTn>
                        </p:par>
                        <p:par>
                          <p:cTn id="40" fill="hold">
                            <p:stCondLst>
                              <p:cond delay="500"/>
                            </p:stCondLst>
                            <p:childTnLst>
                              <p:par>
                                <p:cTn id="41" presetID="4" presetClass="entr" presetSubtype="32"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box(out)">
                                      <p:cBhvr>
                                        <p:cTn id="43" dur="500"/>
                                        <p:tgtEl>
                                          <p:spTgt spid="44"/>
                                        </p:tgtEl>
                                      </p:cBhvr>
                                    </p:animEffect>
                                  </p:childTnLst>
                                </p:cTn>
                              </p:par>
                            </p:childTnLst>
                          </p:cTn>
                        </p:par>
                        <p:par>
                          <p:cTn id="44" fill="hold">
                            <p:stCondLst>
                              <p:cond delay="1000"/>
                            </p:stCondLst>
                            <p:childTnLst>
                              <p:par>
                                <p:cTn id="45" presetID="18" presetClass="entr" presetSubtype="3" fill="hold" grpId="0" nodeType="afterEffect">
                                  <p:stCondLst>
                                    <p:cond delay="500"/>
                                  </p:stCondLst>
                                  <p:childTnLst>
                                    <p:set>
                                      <p:cBhvr>
                                        <p:cTn id="46" dur="1" fill="hold">
                                          <p:stCondLst>
                                            <p:cond delay="0"/>
                                          </p:stCondLst>
                                        </p:cTn>
                                        <p:tgtEl>
                                          <p:spTgt spid="45"/>
                                        </p:tgtEl>
                                        <p:attrNameLst>
                                          <p:attrName>style.visibility</p:attrName>
                                        </p:attrNameLst>
                                      </p:cBhvr>
                                      <p:to>
                                        <p:strVal val="visible"/>
                                      </p:to>
                                    </p:set>
                                    <p:animEffect transition="in" filter="strips(upRight)">
                                      <p:cBhvr>
                                        <p:cTn id="4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44" grpId="0" animBg="1"/>
      <p:bldP spid="45" grpId="0"/>
      <p:bldP spid="46" grpId="0" animBg="1"/>
      <p:bldP spid="47" grpId="0" animBg="1"/>
      <p:bldP spid="48" grpId="0" animBg="1"/>
      <p:bldP spid="49" grpId="0" animBg="1"/>
      <p:bldP spid="50" grpId="0" animBg="1"/>
      <p:bldP spid="5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ja-JP" altLang="en-US" dirty="0" smtClean="0"/>
              <a:t>よ</a:t>
            </a:r>
            <a:r>
              <a:rPr lang="ja-JP" altLang="en-US" dirty="0"/>
              <a:t>り根本的な二性性相の相対的関</a:t>
            </a:r>
            <a:r>
              <a:rPr lang="ja-JP" altLang="en-US" dirty="0" smtClean="0"/>
              <a:t>係（結論）</a:t>
            </a:r>
            <a:endParaRPr lang="ja-JP" altLang="en-US" dirty="0"/>
          </a:p>
          <a:p>
            <a:endParaRPr kumimoji="1" lang="ja-JP" altLang="en-US" dirty="0"/>
          </a:p>
        </p:txBody>
      </p:sp>
      <p:sp>
        <p:nvSpPr>
          <p:cNvPr id="3" name="제목 2"/>
          <p:cNvSpPr>
            <a:spLocks noGrp="1"/>
          </p:cNvSpPr>
          <p:nvPr>
            <p:ph type="title"/>
          </p:nvPr>
        </p:nvSpPr>
        <p:spPr/>
        <p:txBody>
          <a:bodyPr/>
          <a:lstStyle/>
          <a:p>
            <a:r>
              <a:rPr kumimoji="1" lang="en-US" altLang="ja-JP" dirty="0" smtClean="0"/>
              <a:t>(</a:t>
            </a:r>
            <a:r>
              <a:rPr kumimoji="1" lang="ja-JP" altLang="en-US" dirty="0" smtClean="0"/>
              <a:t>一</a:t>
            </a:r>
            <a:r>
              <a:rPr kumimoji="1" lang="en-US" altLang="ja-JP" dirty="0" smtClean="0"/>
              <a:t>)</a:t>
            </a:r>
            <a:r>
              <a:rPr kumimoji="1" lang="ja-JP" altLang="en-US" dirty="0" smtClean="0"/>
              <a:t>神の二性性相</a:t>
            </a:r>
            <a:endParaRPr kumimoji="1" lang="ja-JP" altLang="en-US" dirty="0"/>
          </a:p>
        </p:txBody>
      </p:sp>
      <p:sp>
        <p:nvSpPr>
          <p:cNvPr id="48" name="Text Box 29"/>
          <p:cNvSpPr txBox="1">
            <a:spLocks noChangeArrowheads="1"/>
          </p:cNvSpPr>
          <p:nvPr/>
        </p:nvSpPr>
        <p:spPr bwMode="auto">
          <a:xfrm>
            <a:off x="3302394" y="2294400"/>
            <a:ext cx="649288" cy="369332"/>
          </a:xfrm>
          <a:prstGeom prst="rect">
            <a:avLst/>
          </a:prstGeom>
          <a:solidFill>
            <a:schemeClr val="bg2"/>
          </a:solidFill>
          <a:ln w="9525">
            <a:noFill/>
            <a:miter lim="800000"/>
            <a:headEnd/>
            <a:tailEnd/>
          </a:ln>
        </p:spPr>
        <p:txBody>
          <a:bodyPr>
            <a:spAutoFit/>
          </a:bodyPr>
          <a:lstStyle/>
          <a:p>
            <a:pPr>
              <a:spcBef>
                <a:spcPct val="50000"/>
              </a:spcBef>
            </a:pPr>
            <a:r>
              <a:rPr lang="ja-JP" altLang="en-US" dirty="0" smtClean="0"/>
              <a:t>性相</a:t>
            </a:r>
            <a:endParaRPr lang="ja-JP" altLang="en-US" dirty="0"/>
          </a:p>
        </p:txBody>
      </p:sp>
      <p:sp>
        <p:nvSpPr>
          <p:cNvPr id="49" name="Text Box 30"/>
          <p:cNvSpPr txBox="1">
            <a:spLocks noChangeArrowheads="1"/>
          </p:cNvSpPr>
          <p:nvPr/>
        </p:nvSpPr>
        <p:spPr bwMode="auto">
          <a:xfrm>
            <a:off x="3302394" y="4789098"/>
            <a:ext cx="649288" cy="369332"/>
          </a:xfrm>
          <a:prstGeom prst="rect">
            <a:avLst/>
          </a:prstGeom>
          <a:solidFill>
            <a:schemeClr val="accent1"/>
          </a:solidFill>
          <a:ln w="9525">
            <a:noFill/>
            <a:miter lim="800000"/>
            <a:headEnd/>
            <a:tailEnd/>
          </a:ln>
        </p:spPr>
        <p:txBody>
          <a:bodyPr>
            <a:spAutoFit/>
          </a:bodyPr>
          <a:lstStyle>
            <a:defPPr>
              <a:defRPr lang="ja-JP"/>
            </a:defPPr>
            <a:lvl1pPr>
              <a:spcBef>
                <a:spcPct val="50000"/>
              </a:spcBef>
              <a:defRPr>
                <a:solidFill>
                  <a:schemeClr val="bg1"/>
                </a:solidFill>
              </a:defRPr>
            </a:lvl1pPr>
          </a:lstStyle>
          <a:p>
            <a:r>
              <a:rPr lang="ja-JP" altLang="en-US" dirty="0"/>
              <a:t>形状</a:t>
            </a:r>
          </a:p>
        </p:txBody>
      </p:sp>
      <p:sp>
        <p:nvSpPr>
          <p:cNvPr id="12" name="下矢印 33"/>
          <p:cNvSpPr/>
          <p:nvPr/>
        </p:nvSpPr>
        <p:spPr>
          <a:xfrm>
            <a:off x="2998497" y="2760099"/>
            <a:ext cx="1257082" cy="1936351"/>
          </a:xfrm>
          <a:prstGeom prst="downArrow">
            <a:avLst>
              <a:gd name="adj1" fmla="val 50000"/>
              <a:gd name="adj2" fmla="val 42206"/>
            </a:avLst>
          </a:prstGeom>
          <a:gradFill>
            <a:gsLst>
              <a:gs pos="0">
                <a:schemeClr val="accent1"/>
              </a:gs>
              <a:gs pos="50000">
                <a:schemeClr val="accent1">
                  <a:lumMod val="20000"/>
                  <a:lumOff val="80000"/>
                </a:schemeClr>
              </a:gs>
              <a:gs pos="100000">
                <a:schemeClr val="bg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Text Box 6"/>
          <p:cNvSpPr txBox="1">
            <a:spLocks noChangeArrowheads="1"/>
          </p:cNvSpPr>
          <p:nvPr/>
        </p:nvSpPr>
        <p:spPr bwMode="auto">
          <a:xfrm>
            <a:off x="2150418" y="2396110"/>
            <a:ext cx="647700" cy="369332"/>
          </a:xfrm>
          <a:prstGeom prst="rect">
            <a:avLst/>
          </a:prstGeom>
          <a:noFill/>
          <a:ln w="9525">
            <a:noFill/>
            <a:miter lim="800000"/>
            <a:headEnd/>
            <a:tailEnd/>
          </a:ln>
        </p:spPr>
        <p:txBody>
          <a:bodyPr>
            <a:spAutoFit/>
          </a:bodyPr>
          <a:lstStyle/>
          <a:p>
            <a:pPr>
              <a:spcBef>
                <a:spcPct val="50000"/>
              </a:spcBef>
            </a:pPr>
            <a:r>
              <a:rPr lang="ja-JP" altLang="en-US" dirty="0"/>
              <a:t>無形</a:t>
            </a:r>
          </a:p>
        </p:txBody>
      </p:sp>
      <p:sp>
        <p:nvSpPr>
          <p:cNvPr id="14" name="Text Box 7"/>
          <p:cNvSpPr txBox="1">
            <a:spLocks noChangeArrowheads="1"/>
          </p:cNvSpPr>
          <p:nvPr/>
        </p:nvSpPr>
        <p:spPr bwMode="auto">
          <a:xfrm>
            <a:off x="2249518" y="2770126"/>
            <a:ext cx="647700" cy="369332"/>
          </a:xfrm>
          <a:prstGeom prst="rect">
            <a:avLst/>
          </a:prstGeom>
          <a:noFill/>
          <a:ln w="9525">
            <a:noFill/>
            <a:miter lim="800000"/>
            <a:headEnd/>
            <a:tailEnd/>
          </a:ln>
        </p:spPr>
        <p:txBody>
          <a:bodyPr>
            <a:spAutoFit/>
          </a:bodyPr>
          <a:lstStyle/>
          <a:p>
            <a:pPr>
              <a:spcBef>
                <a:spcPct val="50000"/>
              </a:spcBef>
            </a:pPr>
            <a:r>
              <a:rPr lang="ja-JP" altLang="en-US" dirty="0" smtClean="0"/>
              <a:t>内的</a:t>
            </a:r>
            <a:endParaRPr lang="ja-JP" altLang="en-US" dirty="0"/>
          </a:p>
        </p:txBody>
      </p:sp>
      <p:sp>
        <p:nvSpPr>
          <p:cNvPr id="15" name="Text Box 8"/>
          <p:cNvSpPr txBox="1">
            <a:spLocks noChangeArrowheads="1"/>
          </p:cNvSpPr>
          <p:nvPr/>
        </p:nvSpPr>
        <p:spPr bwMode="auto">
          <a:xfrm>
            <a:off x="3303188" y="2798728"/>
            <a:ext cx="647700" cy="369332"/>
          </a:xfrm>
          <a:prstGeom prst="rect">
            <a:avLst/>
          </a:prstGeom>
          <a:noFill/>
          <a:ln w="9525">
            <a:noFill/>
            <a:miter lim="800000"/>
            <a:headEnd/>
            <a:tailEnd/>
          </a:ln>
        </p:spPr>
        <p:txBody>
          <a:bodyPr>
            <a:spAutoFit/>
          </a:bodyPr>
          <a:lstStyle/>
          <a:p>
            <a:pPr>
              <a:spcBef>
                <a:spcPct val="50000"/>
              </a:spcBef>
            </a:pPr>
            <a:r>
              <a:rPr lang="ja-JP" altLang="en-US" dirty="0" smtClean="0"/>
              <a:t>原因</a:t>
            </a:r>
            <a:endParaRPr lang="ja-JP" altLang="en-US" dirty="0"/>
          </a:p>
        </p:txBody>
      </p:sp>
      <p:sp>
        <p:nvSpPr>
          <p:cNvPr id="16" name="Text Box 9"/>
          <p:cNvSpPr txBox="1">
            <a:spLocks noChangeArrowheads="1"/>
          </p:cNvSpPr>
          <p:nvPr/>
        </p:nvSpPr>
        <p:spPr bwMode="auto">
          <a:xfrm>
            <a:off x="4075102" y="2537398"/>
            <a:ext cx="1654777" cy="369332"/>
          </a:xfrm>
          <a:prstGeom prst="rect">
            <a:avLst/>
          </a:prstGeom>
          <a:solidFill>
            <a:schemeClr val="bg2"/>
          </a:solidFill>
          <a:ln w="9525">
            <a:noFill/>
            <a:miter lim="800000"/>
            <a:headEnd/>
            <a:tailEnd/>
          </a:ln>
        </p:spPr>
        <p:txBody>
          <a:bodyPr>
            <a:spAutoFit/>
          </a:bodyPr>
          <a:lstStyle/>
          <a:p>
            <a:pPr>
              <a:spcBef>
                <a:spcPct val="50000"/>
              </a:spcBef>
            </a:pPr>
            <a:r>
              <a:rPr lang="ja-JP" altLang="en-US" dirty="0" smtClean="0"/>
              <a:t>主体的な立場</a:t>
            </a:r>
            <a:endParaRPr lang="ja-JP" altLang="en-US" dirty="0"/>
          </a:p>
        </p:txBody>
      </p:sp>
      <p:sp>
        <p:nvSpPr>
          <p:cNvPr id="17" name="Text Box 10"/>
          <p:cNvSpPr txBox="1">
            <a:spLocks noChangeArrowheads="1"/>
          </p:cNvSpPr>
          <p:nvPr/>
        </p:nvSpPr>
        <p:spPr bwMode="auto">
          <a:xfrm>
            <a:off x="3303188" y="4165026"/>
            <a:ext cx="647700" cy="369332"/>
          </a:xfrm>
          <a:prstGeom prst="rect">
            <a:avLst/>
          </a:prstGeom>
          <a:noFill/>
          <a:ln w="9525">
            <a:noFill/>
            <a:miter lim="800000"/>
            <a:headEnd/>
            <a:tailEnd/>
          </a:ln>
        </p:spPr>
        <p:txBody>
          <a:bodyPr>
            <a:spAutoFit/>
          </a:bodyPr>
          <a:lstStyle/>
          <a:p>
            <a:pPr>
              <a:spcBef>
                <a:spcPct val="50000"/>
              </a:spcBef>
            </a:pPr>
            <a:r>
              <a:rPr lang="ja-JP" altLang="en-US" dirty="0" smtClean="0"/>
              <a:t>結果</a:t>
            </a:r>
            <a:endParaRPr lang="ja-JP" altLang="en-US" dirty="0"/>
          </a:p>
        </p:txBody>
      </p:sp>
      <p:sp>
        <p:nvSpPr>
          <p:cNvPr id="18" name="Text Box 11"/>
          <p:cNvSpPr txBox="1">
            <a:spLocks noChangeArrowheads="1"/>
          </p:cNvSpPr>
          <p:nvPr/>
        </p:nvSpPr>
        <p:spPr bwMode="auto">
          <a:xfrm>
            <a:off x="2249518" y="4299024"/>
            <a:ext cx="647700" cy="369332"/>
          </a:xfrm>
          <a:prstGeom prst="rect">
            <a:avLst/>
          </a:prstGeom>
          <a:noFill/>
          <a:ln w="9525">
            <a:noFill/>
            <a:miter lim="800000"/>
            <a:headEnd/>
            <a:tailEnd/>
          </a:ln>
        </p:spPr>
        <p:txBody>
          <a:bodyPr>
            <a:spAutoFit/>
          </a:bodyPr>
          <a:lstStyle/>
          <a:p>
            <a:pPr>
              <a:spcBef>
                <a:spcPct val="50000"/>
              </a:spcBef>
            </a:pPr>
            <a:r>
              <a:rPr lang="ja-JP" altLang="en-US" dirty="0" smtClean="0"/>
              <a:t>外的</a:t>
            </a:r>
            <a:endParaRPr lang="ja-JP" altLang="en-US" dirty="0"/>
          </a:p>
        </p:txBody>
      </p:sp>
      <p:sp>
        <p:nvSpPr>
          <p:cNvPr id="19" name="Text Box 12"/>
          <p:cNvSpPr txBox="1">
            <a:spLocks noChangeArrowheads="1"/>
          </p:cNvSpPr>
          <p:nvPr/>
        </p:nvSpPr>
        <p:spPr bwMode="auto">
          <a:xfrm>
            <a:off x="2150418" y="4687327"/>
            <a:ext cx="647700" cy="369332"/>
          </a:xfrm>
          <a:prstGeom prst="rect">
            <a:avLst/>
          </a:prstGeom>
          <a:noFill/>
          <a:ln w="9525">
            <a:noFill/>
            <a:miter lim="800000"/>
            <a:headEnd/>
            <a:tailEnd/>
          </a:ln>
        </p:spPr>
        <p:txBody>
          <a:bodyPr>
            <a:spAutoFit/>
          </a:bodyPr>
          <a:lstStyle/>
          <a:p>
            <a:pPr>
              <a:spcBef>
                <a:spcPct val="50000"/>
              </a:spcBef>
            </a:pPr>
            <a:r>
              <a:rPr lang="ja-JP" altLang="en-US" dirty="0" smtClean="0"/>
              <a:t>有形</a:t>
            </a:r>
            <a:endParaRPr lang="ja-JP" altLang="en-US" dirty="0"/>
          </a:p>
        </p:txBody>
      </p:sp>
      <p:sp>
        <p:nvSpPr>
          <p:cNvPr id="20" name="Text Box 13"/>
          <p:cNvSpPr txBox="1">
            <a:spLocks noChangeArrowheads="1"/>
          </p:cNvSpPr>
          <p:nvPr/>
        </p:nvSpPr>
        <p:spPr bwMode="auto">
          <a:xfrm>
            <a:off x="4075102" y="4477323"/>
            <a:ext cx="1654777" cy="369332"/>
          </a:xfrm>
          <a:prstGeom prst="rect">
            <a:avLst/>
          </a:prstGeom>
          <a:solidFill>
            <a:schemeClr val="accent1"/>
          </a:solidFill>
          <a:ln w="9525">
            <a:noFill/>
            <a:miter lim="800000"/>
            <a:headEnd/>
            <a:tailEnd/>
          </a:ln>
        </p:spPr>
        <p:txBody>
          <a:bodyPr>
            <a:spAutoFit/>
          </a:bodyPr>
          <a:lstStyle>
            <a:defPPr>
              <a:defRPr lang="ja-JP"/>
            </a:defPPr>
            <a:lvl1pPr>
              <a:spcBef>
                <a:spcPct val="50000"/>
              </a:spcBef>
              <a:defRPr>
                <a:solidFill>
                  <a:schemeClr val="bg1"/>
                </a:solidFill>
              </a:defRPr>
            </a:lvl1pPr>
          </a:lstStyle>
          <a:p>
            <a:r>
              <a:rPr lang="ja-JP" altLang="en-US" dirty="0"/>
              <a:t>対象の立場</a:t>
            </a:r>
          </a:p>
        </p:txBody>
      </p:sp>
      <p:sp>
        <p:nvSpPr>
          <p:cNvPr id="21" name="Freeform 14"/>
          <p:cNvSpPr>
            <a:spLocks/>
          </p:cNvSpPr>
          <p:nvPr/>
        </p:nvSpPr>
        <p:spPr bwMode="auto">
          <a:xfrm flipH="1">
            <a:off x="2849143" y="3107940"/>
            <a:ext cx="511630" cy="1241752"/>
          </a:xfrm>
          <a:custGeom>
            <a:avLst/>
            <a:gdLst>
              <a:gd name="T0" fmla="*/ 766687414 w 72"/>
              <a:gd name="T1" fmla="*/ 0 h 144"/>
              <a:gd name="T2" fmla="*/ 0 w 72"/>
              <a:gd name="T3" fmla="*/ 2147483647 h 144"/>
              <a:gd name="T4" fmla="*/ 766687414 w 72"/>
              <a:gd name="T5" fmla="*/ 2147483647 h 144"/>
              <a:gd name="T6" fmla="*/ 0 60000 65536"/>
              <a:gd name="T7" fmla="*/ 0 60000 65536"/>
              <a:gd name="T8" fmla="*/ 0 60000 65536"/>
              <a:gd name="T9" fmla="*/ 0 w 72"/>
              <a:gd name="T10" fmla="*/ 0 h 144"/>
              <a:gd name="T11" fmla="*/ 72 w 72"/>
              <a:gd name="T12" fmla="*/ 144 h 144"/>
            </a:gdLst>
            <a:ahLst/>
            <a:cxnLst>
              <a:cxn ang="T6">
                <a:pos x="T0" y="T1"/>
              </a:cxn>
              <a:cxn ang="T7">
                <a:pos x="T2" y="T3"/>
              </a:cxn>
              <a:cxn ang="T8">
                <a:pos x="T4" y="T5"/>
              </a:cxn>
            </a:cxnLst>
            <a:rect l="T9" t="T10" r="T11" b="T12"/>
            <a:pathLst>
              <a:path w="72" h="144">
                <a:moveTo>
                  <a:pt x="72" y="0"/>
                </a:moveTo>
                <a:cubicBezTo>
                  <a:pt x="36" y="24"/>
                  <a:pt x="0" y="48"/>
                  <a:pt x="0" y="72"/>
                </a:cubicBezTo>
                <a:cubicBezTo>
                  <a:pt x="0" y="96"/>
                  <a:pt x="36" y="120"/>
                  <a:pt x="72" y="144"/>
                </a:cubicBezTo>
              </a:path>
            </a:pathLst>
          </a:custGeom>
          <a:noFill/>
          <a:ln w="38100">
            <a:solidFill>
              <a:srgbClr val="000000"/>
            </a:solidFill>
            <a:prstDash val="sysDot"/>
            <a:round/>
            <a:headEnd type="none" w="med" len="med"/>
            <a:tailEnd type="arrow" w="med" len="med"/>
          </a:ln>
        </p:spPr>
        <p:txBody>
          <a:bodyPr/>
          <a:lstStyle/>
          <a:p>
            <a:endParaRPr lang="ja-JP" altLang="en-US"/>
          </a:p>
        </p:txBody>
      </p:sp>
      <p:sp>
        <p:nvSpPr>
          <p:cNvPr id="22" name="Freeform 15"/>
          <p:cNvSpPr>
            <a:spLocks/>
          </p:cNvSpPr>
          <p:nvPr/>
        </p:nvSpPr>
        <p:spPr bwMode="auto">
          <a:xfrm flipH="1">
            <a:off x="2827369" y="2612010"/>
            <a:ext cx="653147" cy="2232025"/>
          </a:xfrm>
          <a:custGeom>
            <a:avLst/>
            <a:gdLst>
              <a:gd name="T0" fmla="*/ 766687414 w 72"/>
              <a:gd name="T1" fmla="*/ 0 h 144"/>
              <a:gd name="T2" fmla="*/ 0 w 72"/>
              <a:gd name="T3" fmla="*/ 2147483647 h 144"/>
              <a:gd name="T4" fmla="*/ 766687414 w 72"/>
              <a:gd name="T5" fmla="*/ 2147483647 h 144"/>
              <a:gd name="T6" fmla="*/ 0 60000 65536"/>
              <a:gd name="T7" fmla="*/ 0 60000 65536"/>
              <a:gd name="T8" fmla="*/ 0 60000 65536"/>
              <a:gd name="T9" fmla="*/ 0 w 72"/>
              <a:gd name="T10" fmla="*/ 0 h 144"/>
              <a:gd name="T11" fmla="*/ 72 w 72"/>
              <a:gd name="T12" fmla="*/ 144 h 144"/>
            </a:gdLst>
            <a:ahLst/>
            <a:cxnLst>
              <a:cxn ang="T6">
                <a:pos x="T0" y="T1"/>
              </a:cxn>
              <a:cxn ang="T7">
                <a:pos x="T2" y="T3"/>
              </a:cxn>
              <a:cxn ang="T8">
                <a:pos x="T4" y="T5"/>
              </a:cxn>
            </a:cxnLst>
            <a:rect l="T9" t="T10" r="T11" b="T12"/>
            <a:pathLst>
              <a:path w="72" h="144">
                <a:moveTo>
                  <a:pt x="72" y="0"/>
                </a:moveTo>
                <a:cubicBezTo>
                  <a:pt x="36" y="24"/>
                  <a:pt x="0" y="48"/>
                  <a:pt x="0" y="72"/>
                </a:cubicBezTo>
                <a:cubicBezTo>
                  <a:pt x="0" y="96"/>
                  <a:pt x="36" y="120"/>
                  <a:pt x="72" y="144"/>
                </a:cubicBezTo>
              </a:path>
            </a:pathLst>
          </a:custGeom>
          <a:noFill/>
          <a:ln w="38100">
            <a:solidFill>
              <a:srgbClr val="000000"/>
            </a:solidFill>
            <a:prstDash val="sysDot"/>
            <a:round/>
            <a:headEnd type="none" w="med" len="med"/>
            <a:tailEnd type="arrow" w="med" len="med"/>
          </a:ln>
        </p:spPr>
        <p:txBody>
          <a:bodyPr/>
          <a:lstStyle/>
          <a:p>
            <a:endParaRPr lang="ja-JP" altLang="en-US"/>
          </a:p>
        </p:txBody>
      </p:sp>
      <p:sp>
        <p:nvSpPr>
          <p:cNvPr id="47" name="Oval 22"/>
          <p:cNvSpPr>
            <a:spLocks noChangeArrowheads="1"/>
          </p:cNvSpPr>
          <p:nvPr/>
        </p:nvSpPr>
        <p:spPr bwMode="auto">
          <a:xfrm>
            <a:off x="2493014" y="3390144"/>
            <a:ext cx="2269196" cy="669925"/>
          </a:xfrm>
          <a:prstGeom prst="ellipse">
            <a:avLst/>
          </a:prstGeom>
          <a:gradFill rotWithShape="1">
            <a:gsLst>
              <a:gs pos="0">
                <a:schemeClr val="bg2"/>
              </a:gs>
              <a:gs pos="100000">
                <a:schemeClr val="accent1"/>
              </a:gs>
            </a:gsLst>
            <a:lin ang="5400000" scaled="1"/>
          </a:gradFill>
          <a:ln w="9525">
            <a:solidFill>
              <a:schemeClr val="tx1"/>
            </a:solidFill>
            <a:round/>
            <a:headEnd/>
            <a:tailEnd/>
          </a:ln>
        </p:spPr>
        <p:txBody>
          <a:bodyPr wrap="none" anchor="ctr"/>
          <a:lstStyle/>
          <a:p>
            <a:pPr algn="ctr"/>
            <a:r>
              <a:rPr lang="ja-JP" altLang="en-US" dirty="0"/>
              <a:t>あらゆ</a:t>
            </a:r>
            <a:r>
              <a:rPr lang="ja-JP" altLang="en-US" dirty="0" smtClean="0"/>
              <a:t>る存在</a:t>
            </a:r>
            <a:endParaRPr lang="ja-JP" altLang="en-US" dirty="0"/>
          </a:p>
        </p:txBody>
      </p:sp>
    </p:spTree>
    <p:extLst>
      <p:ext uri="{BB962C8B-B14F-4D97-AF65-F5344CB8AC3E}">
        <p14:creationId xmlns:p14="http://schemas.microsoft.com/office/powerpoint/2010/main" val="129760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Right)">
                                      <p:cBhvr>
                                        <p:cTn id="7" dur="500"/>
                                        <p:tgtEl>
                                          <p:spTgt spid="13"/>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lide(fromRight)">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lide(fromTop)">
                                      <p:cBhvr>
                                        <p:cTn id="16" dur="500"/>
                                        <p:tgtEl>
                                          <p:spTgt spid="15"/>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slide(fromLeft)">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slide(fromTop)">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slide(fromTop)">
                                      <p:cBhvr>
                                        <p:cTn id="30" dur="500"/>
                                        <p:tgtEl>
                                          <p:spTgt spid="19"/>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up)">
                                      <p:cBhvr>
                                        <p:cTn id="33" dur="500"/>
                                        <p:tgtEl>
                                          <p:spTgt spid="22"/>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1"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slide(fromTop)">
                                      <p:cBhvr>
                                        <p:cTn id="38" dur="500"/>
                                        <p:tgtEl>
                                          <p:spTgt spid="18"/>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1"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slide(fromTop)">
                                      <p:cBhvr>
                                        <p:cTn id="46" dur="500"/>
                                        <p:tgtEl>
                                          <p:spTgt spid="17"/>
                                        </p:tgtEl>
                                      </p:cBhvr>
                                    </p:animEffect>
                                  </p:childTnLst>
                                </p:cTn>
                              </p:par>
                            </p:childTnLst>
                          </p:cTn>
                        </p:par>
                        <p:par>
                          <p:cTn id="47" fill="hold">
                            <p:stCondLst>
                              <p:cond delay="500"/>
                            </p:stCondLst>
                            <p:childTnLst>
                              <p:par>
                                <p:cTn id="48" presetID="12" presetClass="entr" presetSubtype="1" fill="hold" grpId="0" nodeType="after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slide(fromTop)">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p:bldP spid="15" grpId="0"/>
      <p:bldP spid="16" grpId="0" animBg="1"/>
      <p:bldP spid="17" grpId="0"/>
      <p:bldP spid="18" grpId="0"/>
      <p:bldP spid="19" grpId="0"/>
      <p:bldP spid="20" grpId="0" animBg="1"/>
      <p:bldP spid="21" grpId="0" animBg="1"/>
      <p:bldP spid="2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광장">
  <a:themeElements>
    <a:clrScheme name="광장">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광장">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광장">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5322</TotalTime>
  <Words>3254</Words>
  <Application>Microsoft Office PowerPoint</Application>
  <PresentationFormat>화면 슬라이드 쇼(4:3)</PresentationFormat>
  <Paragraphs>486</Paragraphs>
  <Slides>36</Slides>
  <Notes>0</Notes>
  <HiddenSlides>0</HiddenSlides>
  <MMClips>0</MMClips>
  <ScaleCrop>false</ScaleCrop>
  <HeadingPairs>
    <vt:vector size="4" baseType="variant">
      <vt:variant>
        <vt:lpstr>테마</vt:lpstr>
      </vt:variant>
      <vt:variant>
        <vt:i4>1</vt:i4>
      </vt:variant>
      <vt:variant>
        <vt:lpstr>슬라이드 제목</vt:lpstr>
      </vt:variant>
      <vt:variant>
        <vt:i4>36</vt:i4>
      </vt:variant>
    </vt:vector>
  </HeadingPairs>
  <TitlesOfParts>
    <vt:vector size="37" baseType="lpstr">
      <vt:lpstr>광장</vt:lpstr>
      <vt:lpstr>創造原理Ⅰ</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(一)神の二性性相</vt:lpstr>
      <vt:lpstr>実践編</vt:lpstr>
      <vt:lpstr>第一原因としての神</vt:lpstr>
      <vt:lpstr>二性性相の相対的関係</vt:lpstr>
      <vt:lpstr>二性性相の相対的関係</vt:lpstr>
      <vt:lpstr>二性性相の相対的関係</vt:lpstr>
      <vt:lpstr>二性性相の相対的関係</vt:lpstr>
      <vt:lpstr>(二)神と被造世界との関係</vt:lpstr>
      <vt:lpstr>(二)神と被造世界との関係</vt:lpstr>
      <vt:lpstr>(二)神と被造世界との関係</vt:lpstr>
      <vt:lpstr>(二)神と被造世界との関係</vt:lpstr>
      <vt:lpstr>(二)神と被造世界との関係</vt:lpstr>
      <vt:lpstr>実践編</vt:lpstr>
      <vt:lpstr>被造物は神の実体対象</vt:lpstr>
      <vt:lpstr>神の形象的実体対象</vt:lpstr>
      <vt:lpstr>神の形象的実体対象</vt:lpstr>
      <vt:lpstr>神の形象的実体対象</vt:lpstr>
      <vt:lpstr>ありがとうございました</vt:lpstr>
    </vt:vector>
  </TitlesOfParts>
  <Company>ＦＡＭＩＬＹ</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創造原理　Ⅰ</dc:title>
  <dc:creator>兼平隆史</dc:creator>
  <cp:lastModifiedBy>kanehira</cp:lastModifiedBy>
  <cp:revision>653</cp:revision>
  <dcterms:created xsi:type="dcterms:W3CDTF">2007-03-09T10:43:50Z</dcterms:created>
  <dcterms:modified xsi:type="dcterms:W3CDTF">2013-01-21T22:59:14Z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TC011182191041</vt:lpwstr>
  </property>
</Properties>
</file>